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21"/>
  </p:notesMasterIdLst>
  <p:sldIdLst>
    <p:sldId id="256" r:id="rId2"/>
    <p:sldId id="263" r:id="rId3"/>
    <p:sldId id="266" r:id="rId4"/>
    <p:sldId id="267" r:id="rId5"/>
    <p:sldId id="1179" r:id="rId6"/>
    <p:sldId id="1178" r:id="rId7"/>
    <p:sldId id="1177" r:id="rId8"/>
    <p:sldId id="1176" r:id="rId9"/>
    <p:sldId id="652" r:id="rId10"/>
    <p:sldId id="662" r:id="rId11"/>
    <p:sldId id="441" r:id="rId12"/>
    <p:sldId id="270" r:id="rId13"/>
    <p:sldId id="1165" r:id="rId14"/>
    <p:sldId id="686" r:id="rId15"/>
    <p:sldId id="523" r:id="rId16"/>
    <p:sldId id="531" r:id="rId17"/>
    <p:sldId id="530" r:id="rId18"/>
    <p:sldId id="544" r:id="rId19"/>
    <p:sldId id="280"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Tahoma" panose="020B0604030504040204" pitchFamily="3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jE6NBEH97DhZw1eERu/2x7TFYA3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314E7B-C77C-4D36-B06F-CC9541A81187}">
  <a:tblStyle styleId="{A3314E7B-C77C-4D36-B06F-CC9541A81187}"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45" d="100"/>
          <a:sy n="45" d="100"/>
        </p:scale>
        <p:origin x="56" y="19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51"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49" name="Google Shape;14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0</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035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CE0E3-0AC8-7F46-9455-0050CF62EE86}" type="slidenum">
              <a:rPr lang="en-US" smtClean="0"/>
              <a:t>14</a:t>
            </a:fld>
            <a:endParaRPr lang="en-US"/>
          </a:p>
        </p:txBody>
      </p:sp>
    </p:spTree>
    <p:extLst>
      <p:ext uri="{BB962C8B-B14F-4D97-AF65-F5344CB8AC3E}">
        <p14:creationId xmlns:p14="http://schemas.microsoft.com/office/powerpoint/2010/main" val="3917726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b6256d128f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1b6256d128f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g1b6256d128f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027e429ef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1f027e429ef_0_4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1f027e429ef_0_4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64" name="Google Shape;16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13616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517482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359930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0104DB-87CA-D64F-AB86-DB2520DDF5D7}" type="slidenum">
              <a:rPr lang="en-US" smtClean="0"/>
              <a:t>9</a:t>
            </a:fld>
            <a:endParaRPr lang="en-US"/>
          </a:p>
        </p:txBody>
      </p:sp>
    </p:spTree>
    <p:extLst>
      <p:ext uri="{BB962C8B-B14F-4D97-AF65-F5344CB8AC3E}">
        <p14:creationId xmlns:p14="http://schemas.microsoft.com/office/powerpoint/2010/main" val="1807132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f027e429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f027e429e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1f027e429e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Tahom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 name="Google Shape;2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381000" algn="l">
              <a:lnSpc>
                <a:spcPct val="100000"/>
              </a:lnSpc>
              <a:spcBef>
                <a:spcPts val="500"/>
              </a:spcBef>
              <a:spcAft>
                <a:spcPts val="0"/>
              </a:spcAft>
              <a:buClr>
                <a:schemeClr val="dk1"/>
              </a:buClr>
              <a:buSzPts val="2400"/>
              <a:buChar char="•"/>
              <a:defRPr/>
            </a:lvl2pPr>
            <a:lvl3pPr marL="1371600" lvl="2" indent="-355600" algn="l">
              <a:lnSpc>
                <a:spcPct val="100000"/>
              </a:lnSpc>
              <a:spcBef>
                <a:spcPts val="500"/>
              </a:spcBef>
              <a:spcAft>
                <a:spcPts val="0"/>
              </a:spcAft>
              <a:buClr>
                <a:schemeClr val="dk1"/>
              </a:buClr>
              <a:buSzPts val="20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41"/>
          <p:cNvSpPr txBox="1">
            <a:spLocks noGrp="1"/>
          </p:cNvSpPr>
          <p:nvPr>
            <p:ph type="ctrTitle"/>
          </p:nvPr>
        </p:nvSpPr>
        <p:spPr>
          <a:xfrm>
            <a:off x="1495425" y="1712913"/>
            <a:ext cx="91440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4400"/>
              <a:buFont typeface="Tahoma"/>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subTitle" idx="1"/>
          </p:nvPr>
        </p:nvSpPr>
        <p:spPr>
          <a:xfrm>
            <a:off x="1495425" y="419258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ahoma"/>
                <a:ea typeface="Tahoma"/>
                <a:cs typeface="Tahoma"/>
                <a:sym typeface="Tahoma"/>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42"/>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9/25/2023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87567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2" name="그림 개체 틀 5">
            <a:extLst>
              <a:ext uri="{FF2B5EF4-FFF2-40B4-BE49-F238E27FC236}">
                <a16:creationId xmlns:a16="http://schemas.microsoft.com/office/drawing/2014/main" id="{E39DD1C5-E5EC-3AE1-85AC-DD02509BC2B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54266" r="41102"/>
          <a:stretch/>
        </p:blipFill>
        <p:spPr>
          <a:xfrm flipH="1">
            <a:off x="-2314" y="0"/>
            <a:ext cx="476025" cy="6858000"/>
          </a:xfrm>
          <a:prstGeom prst="rect">
            <a:avLst/>
          </a:prstGeom>
        </p:spPr>
      </p:pic>
      <p:sp>
        <p:nvSpPr>
          <p:cNvPr id="10" name="Google Shape;10;p32"/>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3200"/>
              <a:buFont typeface="Tahoma"/>
              <a:buNone/>
              <a:defRPr sz="3200" b="1" i="0" u="none" strike="noStrike" cap="non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3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hyperlink" Target="https://doi.org/10.5194/essd-9-927-2017" TargetMode="External"/><Relationship Id="rId5" Type="http://schemas.openxmlformats.org/officeDocument/2006/relationships/hyperlink" Target="https://www.annualreviews.org/doi/10.1146/annurev-environ-012220-010822"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Tahoma"/>
              <a:buNone/>
            </a:pPr>
            <a:r>
              <a:rPr lang="en-US" sz="4400" dirty="0"/>
              <a:t>Role of non-CO2 greenhouse gas emissions in limiting global warming</a:t>
            </a:r>
            <a:endParaRPr lang="en-US" sz="3600" dirty="0"/>
          </a:p>
        </p:txBody>
      </p:sp>
      <p:sp>
        <p:nvSpPr>
          <p:cNvPr id="152" name="Google Shape;152;p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rgbClr val="888888"/>
              </a:buClr>
              <a:buSzPts val="2400"/>
              <a:buNone/>
            </a:pPr>
            <a:r>
              <a:rPr lang="en-US" sz="1800" kern="0" dirty="0">
                <a:effectLst/>
                <a:latin typeface="system-ui"/>
                <a:ea typeface="Malgun Gothic" panose="020B0503020000020004" pitchFamily="34" charset="-127"/>
                <a:cs typeface="Calibri" panose="020F0502020204030204" pitchFamily="34" charset="0"/>
              </a:rPr>
              <a:t>GGGS 621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09C61C80-5A45-4FBE-9FEE-1AD4D45DDEDF}"/>
              </a:ext>
            </a:extLst>
          </p:cNvPr>
          <p:cNvGrpSpPr/>
          <p:nvPr/>
        </p:nvGrpSpPr>
        <p:grpSpPr>
          <a:xfrm>
            <a:off x="988909" y="4249666"/>
            <a:ext cx="4141580" cy="2609990"/>
            <a:chOff x="1166953" y="5093684"/>
            <a:chExt cx="4969896" cy="3131988"/>
          </a:xfrm>
        </p:grpSpPr>
        <p:sp>
          <p:nvSpPr>
            <p:cNvPr id="59" name="TextBox 58">
              <a:extLst>
                <a:ext uri="{FF2B5EF4-FFF2-40B4-BE49-F238E27FC236}">
                  <a16:creationId xmlns:a16="http://schemas.microsoft.com/office/drawing/2014/main" id="{8059A12D-1A4A-4769-9B00-0B04A033BD76}"/>
                </a:ext>
              </a:extLst>
            </p:cNvPr>
            <p:cNvSpPr txBox="1"/>
            <p:nvPr/>
          </p:nvSpPr>
          <p:spPr>
            <a:xfrm>
              <a:off x="1452855" y="5372706"/>
              <a:ext cx="2782456" cy="664798"/>
            </a:xfrm>
            <a:prstGeom prst="rect">
              <a:avLst/>
            </a:prstGeom>
            <a:solidFill>
              <a:schemeClr val="bg1"/>
            </a:solidFill>
          </p:spPr>
          <p:txBody>
            <a:bodyPr wrap="square" rtlCol="0">
              <a:spAutoFit/>
            </a:bodyPr>
            <a:lstStyle/>
            <a:p>
              <a:pPr algn="ctr"/>
              <a:r>
                <a:rPr lang="en-US" sz="1500" b="1" i="1" dirty="0"/>
                <a:t>Energy and Technology</a:t>
              </a:r>
            </a:p>
          </p:txBody>
        </p:sp>
        <p:pic>
          <p:nvPicPr>
            <p:cNvPr id="60" name="Picture 59">
              <a:extLst>
                <a:ext uri="{FF2B5EF4-FFF2-40B4-BE49-F238E27FC236}">
                  <a16:creationId xmlns:a16="http://schemas.microsoft.com/office/drawing/2014/main" id="{9661B321-3237-46F9-9E30-457345AE9066}"/>
                </a:ext>
              </a:extLst>
            </p:cNvPr>
            <p:cNvPicPr>
              <a:picLocks noChangeAspect="1"/>
            </p:cNvPicPr>
            <p:nvPr/>
          </p:nvPicPr>
          <p:blipFill>
            <a:blip r:embed="rId3"/>
            <a:srcRect/>
            <a:stretch/>
          </p:blipFill>
          <p:spPr>
            <a:xfrm>
              <a:off x="1166953" y="5722012"/>
              <a:ext cx="3364266" cy="2147992"/>
            </a:xfrm>
            <a:prstGeom prst="rect">
              <a:avLst/>
            </a:prstGeom>
          </p:spPr>
        </p:pic>
        <p:sp>
          <p:nvSpPr>
            <p:cNvPr id="61" name="Content Placeholder 3">
              <a:extLst>
                <a:ext uri="{FF2B5EF4-FFF2-40B4-BE49-F238E27FC236}">
                  <a16:creationId xmlns:a16="http://schemas.microsoft.com/office/drawing/2014/main" id="{172DE808-4B6F-4945-AF33-3DA8647F0250}"/>
                </a:ext>
              </a:extLst>
            </p:cNvPr>
            <p:cNvSpPr txBox="1">
              <a:spLocks/>
            </p:cNvSpPr>
            <p:nvPr/>
          </p:nvSpPr>
          <p:spPr>
            <a:xfrm>
              <a:off x="1601887" y="5093684"/>
              <a:ext cx="2593547" cy="307777"/>
            </a:xfrm>
            <a:prstGeom prst="rect">
              <a:avLst/>
            </a:prstGeom>
            <a:solidFill>
              <a:schemeClr val="bg1"/>
            </a:solidFill>
          </p:spPr>
          <p:txBody>
            <a:bodyPr vert="horz" wrap="square" lIns="0" tIns="0" rIns="0" bIns="0" rtlCol="0" anchor="ctr" anchorCtr="0">
              <a:noAutofit/>
            </a:bodyPr>
            <a:lstStyle>
              <a:lvl1pPr indent="0" algn="ctr" defTabSz="457200">
                <a:spcBef>
                  <a:spcPct val="20000"/>
                </a:spcBef>
                <a:buSzPct val="100000"/>
                <a:buFontTx/>
                <a:buNone/>
                <a:defRPr sz="2000">
                  <a:latin typeface="Arial"/>
                  <a:cs typeface="Arial"/>
                </a:defRPr>
              </a:lvl1pPr>
              <a:lvl2pPr marL="742950" indent="-285750" defTabSz="457200">
                <a:spcBef>
                  <a:spcPct val="20000"/>
                </a:spcBef>
                <a:buSzPct val="100000"/>
                <a:buFontTx/>
                <a:buBlip>
                  <a:blip r:embed="rId4"/>
                </a:buBlip>
                <a:defRPr>
                  <a:latin typeface="Arial"/>
                  <a:cs typeface="Arial"/>
                </a:defRPr>
              </a:lvl2pPr>
              <a:lvl3pPr marL="1143000" indent="-228600" defTabSz="457200">
                <a:spcBef>
                  <a:spcPct val="20000"/>
                </a:spcBef>
                <a:buSzPct val="100000"/>
                <a:buFontTx/>
                <a:buBlip>
                  <a:blip r:embed="rId5"/>
                </a:buBlip>
                <a:defRPr sz="1600">
                  <a:latin typeface="Arial"/>
                  <a:cs typeface="Arial"/>
                </a:defRPr>
              </a:lvl3pPr>
              <a:lvl4pPr marL="1600200" indent="-228600" defTabSz="457200">
                <a:spcBef>
                  <a:spcPct val="20000"/>
                </a:spcBef>
                <a:buSzPct val="100000"/>
                <a:buFontTx/>
                <a:buBlip>
                  <a:blip r:embed="rId6"/>
                </a:buBlip>
                <a:defRPr sz="1400">
                  <a:latin typeface="Arial"/>
                  <a:cs typeface="Arial"/>
                </a:defRPr>
              </a:lvl4pPr>
              <a:lvl5pPr marL="2057400" indent="-228600" defTabSz="457200">
                <a:spcBef>
                  <a:spcPct val="20000"/>
                </a:spcBef>
                <a:buSzPct val="100000"/>
                <a:buFontTx/>
                <a:buBlip>
                  <a:blip r:embed="rId7"/>
                </a:buBlip>
                <a:defRPr sz="14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500" b="1" u="sng" dirty="0"/>
                <a:t>1990s</a:t>
              </a:r>
            </a:p>
          </p:txBody>
        </p:sp>
        <p:sp>
          <p:nvSpPr>
            <p:cNvPr id="62" name="TextBox 61">
              <a:extLst>
                <a:ext uri="{FF2B5EF4-FFF2-40B4-BE49-F238E27FC236}">
                  <a16:creationId xmlns:a16="http://schemas.microsoft.com/office/drawing/2014/main" id="{D0551F7B-C531-4322-89ED-BFC3ADE812E8}"/>
                </a:ext>
              </a:extLst>
            </p:cNvPr>
            <p:cNvSpPr txBox="1"/>
            <p:nvPr/>
          </p:nvSpPr>
          <p:spPr>
            <a:xfrm>
              <a:off x="1281973" y="7868727"/>
              <a:ext cx="3215264" cy="356945"/>
            </a:xfrm>
            <a:prstGeom prst="rect">
              <a:avLst/>
            </a:prstGeom>
            <a:solidFill>
              <a:schemeClr val="bg1"/>
            </a:solidFill>
          </p:spPr>
          <p:txBody>
            <a:bodyPr wrap="square" rtlCol="0">
              <a:spAutoFit/>
            </a:bodyPr>
            <a:lstStyle/>
            <a:p>
              <a:pPr algn="ctr"/>
              <a:r>
                <a:rPr lang="en-US" sz="1333" b="1" dirty="0">
                  <a:solidFill>
                    <a:srgbClr val="31B8CA"/>
                  </a:solidFill>
                </a:rPr>
                <a:t>ENERGY-ECONOMY-CLIMATE</a:t>
              </a:r>
            </a:p>
          </p:txBody>
        </p:sp>
        <p:sp>
          <p:nvSpPr>
            <p:cNvPr id="63" name="TextBox 62">
              <a:extLst>
                <a:ext uri="{FF2B5EF4-FFF2-40B4-BE49-F238E27FC236}">
                  <a16:creationId xmlns:a16="http://schemas.microsoft.com/office/drawing/2014/main" id="{4E8D7BE6-8322-4133-9A5F-F21A624B1DAC}"/>
                </a:ext>
              </a:extLst>
            </p:cNvPr>
            <p:cNvSpPr txBox="1"/>
            <p:nvPr/>
          </p:nvSpPr>
          <p:spPr>
            <a:xfrm>
              <a:off x="4466126" y="7285926"/>
              <a:ext cx="1670723" cy="449508"/>
            </a:xfrm>
            <a:prstGeom prst="rect">
              <a:avLst/>
            </a:prstGeom>
            <a:noFill/>
          </p:spPr>
          <p:txBody>
            <a:bodyPr wrap="square" rtlCol="0">
              <a:spAutoFit/>
            </a:bodyPr>
            <a:lstStyle/>
            <a:p>
              <a:r>
                <a:rPr lang="en-US" sz="917" dirty="0"/>
                <a:t>Edmonds et al. (1995).</a:t>
              </a:r>
            </a:p>
            <a:p>
              <a:r>
                <a:rPr lang="en-US" sz="917" dirty="0"/>
                <a:t>Energy Policy.</a:t>
              </a:r>
            </a:p>
          </p:txBody>
        </p:sp>
      </p:grpSp>
      <p:grpSp>
        <p:nvGrpSpPr>
          <p:cNvPr id="86" name="Group 85">
            <a:extLst>
              <a:ext uri="{FF2B5EF4-FFF2-40B4-BE49-F238E27FC236}">
                <a16:creationId xmlns:a16="http://schemas.microsoft.com/office/drawing/2014/main" id="{C1C7B206-5A20-4C0A-85AC-3CCA9925D51E}"/>
              </a:ext>
            </a:extLst>
          </p:cNvPr>
          <p:cNvGrpSpPr/>
          <p:nvPr/>
        </p:nvGrpSpPr>
        <p:grpSpPr>
          <a:xfrm>
            <a:off x="9551669" y="1651178"/>
            <a:ext cx="2610851" cy="2729927"/>
            <a:chOff x="11467636" y="1978898"/>
            <a:chExt cx="3133021" cy="3275912"/>
          </a:xfrm>
        </p:grpSpPr>
        <p:pic>
          <p:nvPicPr>
            <p:cNvPr id="87" name="Picture 2" descr="https://ars.els-cdn.com/content/image/1-s2.0-S2211467X1930104X-gr1_lrg.jpg">
              <a:extLst>
                <a:ext uri="{FF2B5EF4-FFF2-40B4-BE49-F238E27FC236}">
                  <a16:creationId xmlns:a16="http://schemas.microsoft.com/office/drawing/2014/main" id="{7F7BC2C4-DA1F-49B0-B9CB-8565EE3DAD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67636" y="2586122"/>
              <a:ext cx="2458260" cy="2476028"/>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FD170B71-C087-4283-A8A5-7881C44DE65F}"/>
                </a:ext>
              </a:extLst>
            </p:cNvPr>
            <p:cNvSpPr txBox="1"/>
            <p:nvPr/>
          </p:nvSpPr>
          <p:spPr>
            <a:xfrm>
              <a:off x="11478034" y="2236017"/>
              <a:ext cx="2554542" cy="387798"/>
            </a:xfrm>
            <a:prstGeom prst="rect">
              <a:avLst/>
            </a:prstGeom>
            <a:solidFill>
              <a:schemeClr val="bg1"/>
            </a:solidFill>
          </p:spPr>
          <p:txBody>
            <a:bodyPr wrap="square" rtlCol="0">
              <a:spAutoFit/>
            </a:bodyPr>
            <a:lstStyle/>
            <a:p>
              <a:pPr algn="ctr"/>
              <a:r>
                <a:rPr lang="en-US" sz="1500" b="1" i="1" dirty="0"/>
                <a:t>Integrating impacts</a:t>
              </a:r>
            </a:p>
          </p:txBody>
        </p:sp>
        <p:sp>
          <p:nvSpPr>
            <p:cNvPr id="89" name="Content Placeholder 3">
              <a:extLst>
                <a:ext uri="{FF2B5EF4-FFF2-40B4-BE49-F238E27FC236}">
                  <a16:creationId xmlns:a16="http://schemas.microsoft.com/office/drawing/2014/main" id="{83524BD1-E3D5-4EA3-96F7-6DFBE0392754}"/>
                </a:ext>
              </a:extLst>
            </p:cNvPr>
            <p:cNvSpPr txBox="1">
              <a:spLocks/>
            </p:cNvSpPr>
            <p:nvPr/>
          </p:nvSpPr>
          <p:spPr>
            <a:xfrm>
              <a:off x="11916779" y="1978898"/>
              <a:ext cx="1677052" cy="307777"/>
            </a:xfrm>
            <a:prstGeom prst="rect">
              <a:avLst/>
            </a:prstGeom>
            <a:solidFill>
              <a:schemeClr val="bg1"/>
            </a:solidFill>
          </p:spPr>
          <p:txBody>
            <a:bodyPr vert="horz" wrap="square" lIns="0" tIns="0" rIns="0" bIns="0" rtlCol="0" anchor="ctr" anchorCtr="0">
              <a:noAutofit/>
            </a:bodyPr>
            <a:lstStyle>
              <a:lvl1pPr indent="0" algn="ctr" defTabSz="457200">
                <a:spcBef>
                  <a:spcPct val="20000"/>
                </a:spcBef>
                <a:buSzPct val="100000"/>
                <a:buFontTx/>
                <a:buNone/>
                <a:defRPr sz="2000">
                  <a:latin typeface="Arial"/>
                  <a:cs typeface="Arial"/>
                </a:defRPr>
              </a:lvl1pPr>
              <a:lvl2pPr marL="742950" indent="-285750" defTabSz="457200">
                <a:spcBef>
                  <a:spcPct val="20000"/>
                </a:spcBef>
                <a:buSzPct val="100000"/>
                <a:buFontTx/>
                <a:buBlip>
                  <a:blip r:embed="rId4"/>
                </a:buBlip>
                <a:defRPr>
                  <a:latin typeface="Arial"/>
                  <a:cs typeface="Arial"/>
                </a:defRPr>
              </a:lvl2pPr>
              <a:lvl3pPr marL="1143000" indent="-228600" defTabSz="457200">
                <a:spcBef>
                  <a:spcPct val="20000"/>
                </a:spcBef>
                <a:buSzPct val="100000"/>
                <a:buFontTx/>
                <a:buBlip>
                  <a:blip r:embed="rId5"/>
                </a:buBlip>
                <a:defRPr sz="1600">
                  <a:latin typeface="Arial"/>
                  <a:cs typeface="Arial"/>
                </a:defRPr>
              </a:lvl3pPr>
              <a:lvl4pPr marL="1600200" indent="-228600" defTabSz="457200">
                <a:spcBef>
                  <a:spcPct val="20000"/>
                </a:spcBef>
                <a:buSzPct val="100000"/>
                <a:buFontTx/>
                <a:buBlip>
                  <a:blip r:embed="rId6"/>
                </a:buBlip>
                <a:defRPr sz="1400">
                  <a:latin typeface="Arial"/>
                  <a:cs typeface="Arial"/>
                </a:defRPr>
              </a:lvl4pPr>
              <a:lvl5pPr marL="2057400" indent="-228600" defTabSz="457200">
                <a:spcBef>
                  <a:spcPct val="20000"/>
                </a:spcBef>
                <a:buSzPct val="100000"/>
                <a:buFontTx/>
                <a:buBlip>
                  <a:blip r:embed="rId7"/>
                </a:buBlip>
                <a:defRPr sz="14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500" b="1" u="sng" dirty="0"/>
                <a:t>2015–Present</a:t>
              </a:r>
            </a:p>
          </p:txBody>
        </p:sp>
        <p:sp>
          <p:nvSpPr>
            <p:cNvPr id="90" name="TextBox 89">
              <a:extLst>
                <a:ext uri="{FF2B5EF4-FFF2-40B4-BE49-F238E27FC236}">
                  <a16:creationId xmlns:a16="http://schemas.microsoft.com/office/drawing/2014/main" id="{CB1B3B85-5F57-44CE-A6AE-098FE21AE0F6}"/>
                </a:ext>
              </a:extLst>
            </p:cNvPr>
            <p:cNvSpPr txBox="1"/>
            <p:nvPr/>
          </p:nvSpPr>
          <p:spPr>
            <a:xfrm>
              <a:off x="13224467" y="4805302"/>
              <a:ext cx="1376190" cy="449508"/>
            </a:xfrm>
            <a:prstGeom prst="rect">
              <a:avLst/>
            </a:prstGeom>
            <a:noFill/>
          </p:spPr>
          <p:txBody>
            <a:bodyPr wrap="square" rtlCol="0">
              <a:spAutoFit/>
            </a:bodyPr>
            <a:lstStyle/>
            <a:p>
              <a:r>
                <a:rPr lang="en-US" sz="917" dirty="0"/>
                <a:t>Wise et al. (2019). ESR.</a:t>
              </a:r>
            </a:p>
          </p:txBody>
        </p:sp>
      </p:grpSp>
      <p:grpSp>
        <p:nvGrpSpPr>
          <p:cNvPr id="78" name="Group 77">
            <a:extLst>
              <a:ext uri="{FF2B5EF4-FFF2-40B4-BE49-F238E27FC236}">
                <a16:creationId xmlns:a16="http://schemas.microsoft.com/office/drawing/2014/main" id="{98D3D811-8FBD-4612-B80A-D3D0398948E5}"/>
              </a:ext>
            </a:extLst>
          </p:cNvPr>
          <p:cNvGrpSpPr/>
          <p:nvPr/>
        </p:nvGrpSpPr>
        <p:grpSpPr>
          <a:xfrm>
            <a:off x="7958328" y="4295068"/>
            <a:ext cx="4298764" cy="2544119"/>
            <a:chOff x="9548820" y="5179920"/>
            <a:chExt cx="5158517" cy="3052943"/>
          </a:xfrm>
        </p:grpSpPr>
        <p:sp>
          <p:nvSpPr>
            <p:cNvPr id="79" name="TextBox 78">
              <a:extLst>
                <a:ext uri="{FF2B5EF4-FFF2-40B4-BE49-F238E27FC236}">
                  <a16:creationId xmlns:a16="http://schemas.microsoft.com/office/drawing/2014/main" id="{C6AC97AD-7B2D-41B0-B206-DFBC9849BADB}"/>
                </a:ext>
              </a:extLst>
            </p:cNvPr>
            <p:cNvSpPr txBox="1"/>
            <p:nvPr/>
          </p:nvSpPr>
          <p:spPr>
            <a:xfrm>
              <a:off x="10280072" y="5406683"/>
              <a:ext cx="2554542" cy="387798"/>
            </a:xfrm>
            <a:prstGeom prst="rect">
              <a:avLst/>
            </a:prstGeom>
            <a:solidFill>
              <a:schemeClr val="bg1"/>
            </a:solidFill>
          </p:spPr>
          <p:txBody>
            <a:bodyPr wrap="square" rtlCol="0">
              <a:spAutoFit/>
            </a:bodyPr>
            <a:lstStyle/>
            <a:p>
              <a:pPr algn="ctr"/>
              <a:r>
                <a:rPr lang="en-US" sz="1500" b="1" i="1" dirty="0"/>
                <a:t>Water system</a:t>
              </a:r>
            </a:p>
          </p:txBody>
        </p:sp>
        <p:sp>
          <p:nvSpPr>
            <p:cNvPr id="80" name="Content Placeholder 3">
              <a:extLst>
                <a:ext uri="{FF2B5EF4-FFF2-40B4-BE49-F238E27FC236}">
                  <a16:creationId xmlns:a16="http://schemas.microsoft.com/office/drawing/2014/main" id="{424E1F06-A406-4075-847C-E290C1AE9CEC}"/>
                </a:ext>
              </a:extLst>
            </p:cNvPr>
            <p:cNvSpPr txBox="1">
              <a:spLocks/>
            </p:cNvSpPr>
            <p:nvPr/>
          </p:nvSpPr>
          <p:spPr>
            <a:xfrm>
              <a:off x="10718817" y="5179920"/>
              <a:ext cx="1677052" cy="307777"/>
            </a:xfrm>
            <a:prstGeom prst="rect">
              <a:avLst/>
            </a:prstGeom>
            <a:solidFill>
              <a:schemeClr val="bg1"/>
            </a:solidFill>
          </p:spPr>
          <p:txBody>
            <a:bodyPr vert="horz" wrap="square" lIns="0" tIns="0" rIns="0" bIns="0" rtlCol="0" anchor="ctr" anchorCtr="0">
              <a:noAutofit/>
            </a:bodyPr>
            <a:lstStyle>
              <a:lvl1pPr indent="0" algn="ctr" defTabSz="457200">
                <a:spcBef>
                  <a:spcPct val="20000"/>
                </a:spcBef>
                <a:buSzPct val="100000"/>
                <a:buFontTx/>
                <a:buNone/>
                <a:defRPr sz="2000">
                  <a:latin typeface="Arial"/>
                  <a:cs typeface="Arial"/>
                </a:defRPr>
              </a:lvl1pPr>
              <a:lvl2pPr marL="742950" indent="-285750" defTabSz="457200">
                <a:spcBef>
                  <a:spcPct val="20000"/>
                </a:spcBef>
                <a:buSzPct val="100000"/>
                <a:buFontTx/>
                <a:buBlip>
                  <a:blip r:embed="rId4"/>
                </a:buBlip>
                <a:defRPr>
                  <a:latin typeface="Arial"/>
                  <a:cs typeface="Arial"/>
                </a:defRPr>
              </a:lvl2pPr>
              <a:lvl3pPr marL="1143000" indent="-228600" defTabSz="457200">
                <a:spcBef>
                  <a:spcPct val="20000"/>
                </a:spcBef>
                <a:buSzPct val="100000"/>
                <a:buFontTx/>
                <a:buBlip>
                  <a:blip r:embed="rId5"/>
                </a:buBlip>
                <a:defRPr sz="1600">
                  <a:latin typeface="Arial"/>
                  <a:cs typeface="Arial"/>
                </a:defRPr>
              </a:lvl3pPr>
              <a:lvl4pPr marL="1600200" indent="-228600" defTabSz="457200">
                <a:spcBef>
                  <a:spcPct val="20000"/>
                </a:spcBef>
                <a:buSzPct val="100000"/>
                <a:buFontTx/>
                <a:buBlip>
                  <a:blip r:embed="rId6"/>
                </a:buBlip>
                <a:defRPr sz="1400">
                  <a:latin typeface="Arial"/>
                  <a:cs typeface="Arial"/>
                </a:defRPr>
              </a:lvl4pPr>
              <a:lvl5pPr marL="2057400" indent="-228600" defTabSz="457200">
                <a:spcBef>
                  <a:spcPct val="20000"/>
                </a:spcBef>
                <a:buSzPct val="100000"/>
                <a:buFontTx/>
                <a:buBlip>
                  <a:blip r:embed="rId7"/>
                </a:buBlip>
                <a:defRPr sz="14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500" b="1" u="sng" dirty="0"/>
                <a:t>2010s</a:t>
              </a:r>
            </a:p>
          </p:txBody>
        </p:sp>
        <p:sp>
          <p:nvSpPr>
            <p:cNvPr id="81" name="TextBox 80">
              <a:extLst>
                <a:ext uri="{FF2B5EF4-FFF2-40B4-BE49-F238E27FC236}">
                  <a16:creationId xmlns:a16="http://schemas.microsoft.com/office/drawing/2014/main" id="{DC14FA91-8228-496C-A5CA-50F620D7C663}"/>
                </a:ext>
              </a:extLst>
            </p:cNvPr>
            <p:cNvSpPr txBox="1"/>
            <p:nvPr/>
          </p:nvSpPr>
          <p:spPr>
            <a:xfrm>
              <a:off x="9548820" y="7875918"/>
              <a:ext cx="4618006" cy="356945"/>
            </a:xfrm>
            <a:prstGeom prst="rect">
              <a:avLst/>
            </a:prstGeom>
            <a:solidFill>
              <a:schemeClr val="bg1"/>
            </a:solidFill>
          </p:spPr>
          <p:txBody>
            <a:bodyPr wrap="square" rtlCol="0">
              <a:spAutoFit/>
            </a:bodyPr>
            <a:lstStyle/>
            <a:p>
              <a:pPr algn="ctr"/>
              <a:r>
                <a:rPr lang="en-US" sz="1333" b="1" dirty="0">
                  <a:solidFill>
                    <a:srgbClr val="31B8CA"/>
                  </a:solidFill>
                </a:rPr>
                <a:t>ENERGY-ECONOMY-LAND-WATER-CLIMATE</a:t>
              </a:r>
            </a:p>
          </p:txBody>
        </p:sp>
        <p:pic>
          <p:nvPicPr>
            <p:cNvPr id="82" name="Picture 81">
              <a:extLst>
                <a:ext uri="{FF2B5EF4-FFF2-40B4-BE49-F238E27FC236}">
                  <a16:creationId xmlns:a16="http://schemas.microsoft.com/office/drawing/2014/main" id="{25369AA7-3E37-48AF-9DC6-42554F4A48E7}"/>
                </a:ext>
              </a:extLst>
            </p:cNvPr>
            <p:cNvPicPr>
              <a:picLocks noChangeAspect="1"/>
            </p:cNvPicPr>
            <p:nvPr/>
          </p:nvPicPr>
          <p:blipFill>
            <a:blip r:embed="rId9"/>
            <a:stretch>
              <a:fillRect/>
            </a:stretch>
          </p:blipFill>
          <p:spPr>
            <a:xfrm>
              <a:off x="9842547" y="5782411"/>
              <a:ext cx="3692840" cy="1911270"/>
            </a:xfrm>
            <a:prstGeom prst="rect">
              <a:avLst/>
            </a:prstGeom>
          </p:spPr>
        </p:pic>
        <p:sp>
          <p:nvSpPr>
            <p:cNvPr id="83" name="TextBox 82">
              <a:extLst>
                <a:ext uri="{FF2B5EF4-FFF2-40B4-BE49-F238E27FC236}">
                  <a16:creationId xmlns:a16="http://schemas.microsoft.com/office/drawing/2014/main" id="{05C04B92-D023-421E-B3E9-43B980EBADAE}"/>
                </a:ext>
              </a:extLst>
            </p:cNvPr>
            <p:cNvSpPr txBox="1"/>
            <p:nvPr/>
          </p:nvSpPr>
          <p:spPr>
            <a:xfrm>
              <a:off x="10866120" y="7633415"/>
              <a:ext cx="2285816" cy="280154"/>
            </a:xfrm>
            <a:prstGeom prst="rect">
              <a:avLst/>
            </a:prstGeom>
            <a:noFill/>
          </p:spPr>
          <p:txBody>
            <a:bodyPr wrap="square" rtlCol="0">
              <a:spAutoFit/>
            </a:bodyPr>
            <a:lstStyle/>
            <a:p>
              <a:r>
                <a:rPr lang="en-US" sz="917" dirty="0"/>
                <a:t>Hejazi et al. (2014). HESS.</a:t>
              </a:r>
            </a:p>
          </p:txBody>
        </p:sp>
        <p:pic>
          <p:nvPicPr>
            <p:cNvPr id="84" name="Picture 83">
              <a:extLst>
                <a:ext uri="{FF2B5EF4-FFF2-40B4-BE49-F238E27FC236}">
                  <a16:creationId xmlns:a16="http://schemas.microsoft.com/office/drawing/2014/main" id="{D3469B56-9824-4CDE-A018-6FAC6BF7FF5B}"/>
                </a:ext>
              </a:extLst>
            </p:cNvPr>
            <p:cNvPicPr>
              <a:picLocks noChangeAspect="1"/>
            </p:cNvPicPr>
            <p:nvPr/>
          </p:nvPicPr>
          <p:blipFill>
            <a:blip r:embed="rId10"/>
            <a:stretch>
              <a:fillRect/>
            </a:stretch>
          </p:blipFill>
          <p:spPr>
            <a:xfrm>
              <a:off x="13544662" y="5776015"/>
              <a:ext cx="438780" cy="1943671"/>
            </a:xfrm>
            <a:prstGeom prst="rect">
              <a:avLst/>
            </a:prstGeom>
          </p:spPr>
        </p:pic>
        <p:sp>
          <p:nvSpPr>
            <p:cNvPr id="85" name="Rectangle 84">
              <a:extLst>
                <a:ext uri="{FF2B5EF4-FFF2-40B4-BE49-F238E27FC236}">
                  <a16:creationId xmlns:a16="http://schemas.microsoft.com/office/drawing/2014/main" id="{62271E82-A6E5-44A1-855F-D9B997883565}"/>
                </a:ext>
              </a:extLst>
            </p:cNvPr>
            <p:cNvSpPr/>
            <p:nvPr/>
          </p:nvSpPr>
          <p:spPr>
            <a:xfrm>
              <a:off x="13952956" y="5774018"/>
              <a:ext cx="754381" cy="618863"/>
            </a:xfrm>
            <a:prstGeom prst="rect">
              <a:avLst/>
            </a:prstGeom>
          </p:spPr>
          <p:txBody>
            <a:bodyPr wrap="square">
              <a:spAutoFit/>
            </a:bodyPr>
            <a:lstStyle/>
            <a:p>
              <a:r>
                <a:rPr lang="en-US" sz="917" dirty="0"/>
                <a:t>Water Scarcity Index</a:t>
              </a:r>
            </a:p>
          </p:txBody>
        </p:sp>
      </p:grpSp>
      <p:grpSp>
        <p:nvGrpSpPr>
          <p:cNvPr id="64" name="Group 63">
            <a:extLst>
              <a:ext uri="{FF2B5EF4-FFF2-40B4-BE49-F238E27FC236}">
                <a16:creationId xmlns:a16="http://schemas.microsoft.com/office/drawing/2014/main" id="{2E0E3B74-07AC-4E07-B4B6-7D9FC1B69807}"/>
              </a:ext>
            </a:extLst>
          </p:cNvPr>
          <p:cNvGrpSpPr/>
          <p:nvPr/>
        </p:nvGrpSpPr>
        <p:grpSpPr>
          <a:xfrm>
            <a:off x="4377838" y="4393746"/>
            <a:ext cx="4015053" cy="2460809"/>
            <a:chOff x="5242609" y="5272495"/>
            <a:chExt cx="4818063" cy="2952970"/>
          </a:xfrm>
        </p:grpSpPr>
        <p:sp>
          <p:nvSpPr>
            <p:cNvPr id="65" name="TextBox 64">
              <a:extLst>
                <a:ext uri="{FF2B5EF4-FFF2-40B4-BE49-F238E27FC236}">
                  <a16:creationId xmlns:a16="http://schemas.microsoft.com/office/drawing/2014/main" id="{64604832-93DE-4D59-BB32-6572106BCF2D}"/>
                </a:ext>
              </a:extLst>
            </p:cNvPr>
            <p:cNvSpPr txBox="1"/>
            <p:nvPr/>
          </p:nvSpPr>
          <p:spPr>
            <a:xfrm>
              <a:off x="5242609" y="7868520"/>
              <a:ext cx="3924396" cy="356945"/>
            </a:xfrm>
            <a:prstGeom prst="rect">
              <a:avLst/>
            </a:prstGeom>
            <a:solidFill>
              <a:schemeClr val="bg1"/>
            </a:solidFill>
          </p:spPr>
          <p:txBody>
            <a:bodyPr wrap="square" rtlCol="0">
              <a:spAutoFit/>
            </a:bodyPr>
            <a:lstStyle/>
            <a:p>
              <a:pPr algn="ctr"/>
              <a:r>
                <a:rPr lang="en-US" sz="1333" b="1" dirty="0">
                  <a:solidFill>
                    <a:srgbClr val="31B8CA"/>
                  </a:solidFill>
                </a:rPr>
                <a:t>ENERGY-ECONOMY-LAND-CLIMATE</a:t>
              </a:r>
            </a:p>
          </p:txBody>
        </p:sp>
        <p:sp>
          <p:nvSpPr>
            <p:cNvPr id="66" name="TextBox 65">
              <a:extLst>
                <a:ext uri="{FF2B5EF4-FFF2-40B4-BE49-F238E27FC236}">
                  <a16:creationId xmlns:a16="http://schemas.microsoft.com/office/drawing/2014/main" id="{0A9E7BB6-7649-422D-BD7C-E1B69CFE4018}"/>
                </a:ext>
              </a:extLst>
            </p:cNvPr>
            <p:cNvSpPr txBox="1"/>
            <p:nvPr/>
          </p:nvSpPr>
          <p:spPr>
            <a:xfrm>
              <a:off x="5928662" y="5508685"/>
              <a:ext cx="2554542" cy="387798"/>
            </a:xfrm>
            <a:prstGeom prst="rect">
              <a:avLst/>
            </a:prstGeom>
            <a:solidFill>
              <a:schemeClr val="bg1"/>
            </a:solidFill>
          </p:spPr>
          <p:txBody>
            <a:bodyPr wrap="square" rtlCol="0">
              <a:spAutoFit/>
            </a:bodyPr>
            <a:lstStyle/>
            <a:p>
              <a:pPr algn="ctr"/>
              <a:r>
                <a:rPr lang="en-US" sz="1500" b="1" i="1" dirty="0"/>
                <a:t>Land use system</a:t>
              </a:r>
            </a:p>
          </p:txBody>
        </p:sp>
        <p:sp>
          <p:nvSpPr>
            <p:cNvPr id="67" name="Content Placeholder 3">
              <a:extLst>
                <a:ext uri="{FF2B5EF4-FFF2-40B4-BE49-F238E27FC236}">
                  <a16:creationId xmlns:a16="http://schemas.microsoft.com/office/drawing/2014/main" id="{7B8D5781-BA98-4272-B664-EED8AE67AC15}"/>
                </a:ext>
              </a:extLst>
            </p:cNvPr>
            <p:cNvSpPr txBox="1">
              <a:spLocks/>
            </p:cNvSpPr>
            <p:nvPr/>
          </p:nvSpPr>
          <p:spPr>
            <a:xfrm>
              <a:off x="6407664" y="5272495"/>
              <a:ext cx="1677052" cy="307777"/>
            </a:xfrm>
            <a:prstGeom prst="rect">
              <a:avLst/>
            </a:prstGeom>
            <a:solidFill>
              <a:schemeClr val="bg1"/>
            </a:solidFill>
          </p:spPr>
          <p:txBody>
            <a:bodyPr vert="horz" wrap="square" lIns="0" tIns="0" rIns="0" bIns="0" rtlCol="0" anchor="ctr" anchorCtr="0">
              <a:noAutofit/>
            </a:bodyPr>
            <a:lstStyle>
              <a:lvl1pPr indent="0" algn="ctr" defTabSz="457200">
                <a:spcBef>
                  <a:spcPct val="20000"/>
                </a:spcBef>
                <a:buSzPct val="100000"/>
                <a:buFontTx/>
                <a:buNone/>
                <a:defRPr sz="2000">
                  <a:latin typeface="Arial"/>
                  <a:cs typeface="Arial"/>
                </a:defRPr>
              </a:lvl1pPr>
              <a:lvl2pPr marL="742950" indent="-285750" defTabSz="457200">
                <a:spcBef>
                  <a:spcPct val="20000"/>
                </a:spcBef>
                <a:buSzPct val="100000"/>
                <a:buFontTx/>
                <a:buBlip>
                  <a:blip r:embed="rId4"/>
                </a:buBlip>
                <a:defRPr>
                  <a:latin typeface="Arial"/>
                  <a:cs typeface="Arial"/>
                </a:defRPr>
              </a:lvl2pPr>
              <a:lvl3pPr marL="1143000" indent="-228600" defTabSz="457200">
                <a:spcBef>
                  <a:spcPct val="20000"/>
                </a:spcBef>
                <a:buSzPct val="100000"/>
                <a:buFontTx/>
                <a:buBlip>
                  <a:blip r:embed="rId5"/>
                </a:buBlip>
                <a:defRPr sz="1600">
                  <a:latin typeface="Arial"/>
                  <a:cs typeface="Arial"/>
                </a:defRPr>
              </a:lvl3pPr>
              <a:lvl4pPr marL="1600200" indent="-228600" defTabSz="457200">
                <a:spcBef>
                  <a:spcPct val="20000"/>
                </a:spcBef>
                <a:buSzPct val="100000"/>
                <a:buFontTx/>
                <a:buBlip>
                  <a:blip r:embed="rId6"/>
                </a:buBlip>
                <a:defRPr sz="1400">
                  <a:latin typeface="Arial"/>
                  <a:cs typeface="Arial"/>
                </a:defRPr>
              </a:lvl4pPr>
              <a:lvl5pPr marL="2057400" indent="-228600" defTabSz="457200">
                <a:spcBef>
                  <a:spcPct val="20000"/>
                </a:spcBef>
                <a:buSzPct val="100000"/>
                <a:buFontTx/>
                <a:buBlip>
                  <a:blip r:embed="rId7"/>
                </a:buBlip>
                <a:defRPr sz="14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500" b="1" u="sng" dirty="0"/>
                <a:t>2000s</a:t>
              </a:r>
            </a:p>
          </p:txBody>
        </p:sp>
        <p:pic>
          <p:nvPicPr>
            <p:cNvPr id="68" name="Picture 67">
              <a:extLst>
                <a:ext uri="{FF2B5EF4-FFF2-40B4-BE49-F238E27FC236}">
                  <a16:creationId xmlns:a16="http://schemas.microsoft.com/office/drawing/2014/main" id="{700554D9-AA6B-4C3D-831D-2739BA5B8D6C}"/>
                </a:ext>
              </a:extLst>
            </p:cNvPr>
            <p:cNvPicPr>
              <a:picLocks noChangeAspect="1"/>
            </p:cNvPicPr>
            <p:nvPr/>
          </p:nvPicPr>
          <p:blipFill>
            <a:blip r:embed="rId11"/>
            <a:stretch>
              <a:fillRect/>
            </a:stretch>
          </p:blipFill>
          <p:spPr>
            <a:xfrm>
              <a:off x="6024282" y="5877321"/>
              <a:ext cx="2964057" cy="1943670"/>
            </a:xfrm>
            <a:prstGeom prst="rect">
              <a:avLst/>
            </a:prstGeom>
          </p:spPr>
        </p:pic>
        <p:sp>
          <p:nvSpPr>
            <p:cNvPr id="69" name="TextBox 68">
              <a:extLst>
                <a:ext uri="{FF2B5EF4-FFF2-40B4-BE49-F238E27FC236}">
                  <a16:creationId xmlns:a16="http://schemas.microsoft.com/office/drawing/2014/main" id="{60F2D524-95C1-4879-B9DD-5189D87A0BB5}"/>
                </a:ext>
              </a:extLst>
            </p:cNvPr>
            <p:cNvSpPr txBox="1"/>
            <p:nvPr/>
          </p:nvSpPr>
          <p:spPr>
            <a:xfrm>
              <a:off x="8258222" y="7539960"/>
              <a:ext cx="1802450" cy="449508"/>
            </a:xfrm>
            <a:prstGeom prst="rect">
              <a:avLst/>
            </a:prstGeom>
            <a:noFill/>
          </p:spPr>
          <p:txBody>
            <a:bodyPr wrap="square" rtlCol="0">
              <a:spAutoFit/>
            </a:bodyPr>
            <a:lstStyle/>
            <a:p>
              <a:r>
                <a:rPr lang="en-US" sz="917" dirty="0"/>
                <a:t>Wise et al. (2009).</a:t>
              </a:r>
            </a:p>
            <a:p>
              <a:r>
                <a:rPr lang="en-US" sz="917" dirty="0"/>
                <a:t>Science.</a:t>
              </a:r>
            </a:p>
          </p:txBody>
        </p:sp>
      </p:grpSp>
      <p:grpSp>
        <p:nvGrpSpPr>
          <p:cNvPr id="53" name="Group 52">
            <a:extLst>
              <a:ext uri="{FF2B5EF4-FFF2-40B4-BE49-F238E27FC236}">
                <a16:creationId xmlns:a16="http://schemas.microsoft.com/office/drawing/2014/main" id="{C2D40EDC-0273-4610-B506-C29312470AB5}"/>
              </a:ext>
            </a:extLst>
          </p:cNvPr>
          <p:cNvGrpSpPr/>
          <p:nvPr/>
        </p:nvGrpSpPr>
        <p:grpSpPr>
          <a:xfrm>
            <a:off x="729445" y="1294291"/>
            <a:ext cx="2692084" cy="2847218"/>
            <a:chOff x="1162412" y="1611100"/>
            <a:chExt cx="3230501" cy="3416662"/>
          </a:xfrm>
        </p:grpSpPr>
        <p:pic>
          <p:nvPicPr>
            <p:cNvPr id="54" name="Picture 53">
              <a:extLst>
                <a:ext uri="{FF2B5EF4-FFF2-40B4-BE49-F238E27FC236}">
                  <a16:creationId xmlns:a16="http://schemas.microsoft.com/office/drawing/2014/main" id="{62695E02-42FC-4C0F-ACFE-FF71D6D782AD}"/>
                </a:ext>
              </a:extLst>
            </p:cNvPr>
            <p:cNvPicPr>
              <a:picLocks noChangeAspect="1"/>
            </p:cNvPicPr>
            <p:nvPr/>
          </p:nvPicPr>
          <p:blipFill>
            <a:blip r:embed="rId12"/>
            <a:stretch>
              <a:fillRect/>
            </a:stretch>
          </p:blipFill>
          <p:spPr>
            <a:xfrm>
              <a:off x="1166953" y="2305529"/>
              <a:ext cx="3156498" cy="2232814"/>
            </a:xfrm>
            <a:prstGeom prst="rect">
              <a:avLst/>
            </a:prstGeom>
          </p:spPr>
        </p:pic>
        <p:sp>
          <p:nvSpPr>
            <p:cNvPr id="55" name="TextBox 54">
              <a:extLst>
                <a:ext uri="{FF2B5EF4-FFF2-40B4-BE49-F238E27FC236}">
                  <a16:creationId xmlns:a16="http://schemas.microsoft.com/office/drawing/2014/main" id="{17FB80C8-9CD7-4BF3-BC7C-204C2EB72A16}"/>
                </a:ext>
              </a:extLst>
            </p:cNvPr>
            <p:cNvSpPr txBox="1"/>
            <p:nvPr/>
          </p:nvSpPr>
          <p:spPr>
            <a:xfrm>
              <a:off x="1162412" y="4578254"/>
              <a:ext cx="3230501" cy="449508"/>
            </a:xfrm>
            <a:prstGeom prst="rect">
              <a:avLst/>
            </a:prstGeom>
            <a:noFill/>
          </p:spPr>
          <p:txBody>
            <a:bodyPr wrap="square" rtlCol="0">
              <a:spAutoFit/>
            </a:bodyPr>
            <a:lstStyle/>
            <a:p>
              <a:r>
                <a:rPr lang="en-US" sz="917" dirty="0"/>
                <a:t>Edmonds and Reilly (1983). </a:t>
              </a:r>
              <a:r>
                <a:rPr lang="en-US" sz="917" i="1" dirty="0"/>
                <a:t>The Energy Journal.</a:t>
              </a:r>
              <a:endParaRPr lang="en-US" sz="917" dirty="0"/>
            </a:p>
          </p:txBody>
        </p:sp>
        <p:sp>
          <p:nvSpPr>
            <p:cNvPr id="56" name="Content Placeholder 3">
              <a:extLst>
                <a:ext uri="{FF2B5EF4-FFF2-40B4-BE49-F238E27FC236}">
                  <a16:creationId xmlns:a16="http://schemas.microsoft.com/office/drawing/2014/main" id="{7D90D4CA-4CC0-46B4-8499-FD5EAB0F9913}"/>
                </a:ext>
              </a:extLst>
            </p:cNvPr>
            <p:cNvSpPr txBox="1">
              <a:spLocks/>
            </p:cNvSpPr>
            <p:nvPr/>
          </p:nvSpPr>
          <p:spPr>
            <a:xfrm>
              <a:off x="2123877" y="1611100"/>
              <a:ext cx="1243161" cy="323579"/>
            </a:xfrm>
            <a:prstGeom prst="rect">
              <a:avLst/>
            </a:prstGeom>
            <a:solidFill>
              <a:schemeClr val="bg1"/>
            </a:solidFill>
          </p:spPr>
          <p:txBody>
            <a:bodyPr vert="horz" lIns="0" tIns="0" rIns="0" bIns="0" rtlCol="0" anchor="ctr" anchorCtr="0">
              <a:noAutofit/>
            </a:bodyPr>
            <a:lstStyle>
              <a:lvl1pPr marL="342900" indent="-342900" algn="l" defTabSz="457200" rtl="0" eaLnBrk="1" latinLnBrk="0" hangingPunct="1">
                <a:spcBef>
                  <a:spcPct val="20000"/>
                </a:spcBef>
                <a:buSzPct val="100000"/>
                <a:buFontTx/>
                <a:buBlip>
                  <a:blip r:embed="rId7"/>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7"/>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500" b="1" u="sng" dirty="0">
                  <a:solidFill>
                    <a:srgbClr val="000000"/>
                  </a:solidFill>
                </a:rPr>
                <a:t>1980s</a:t>
              </a:r>
            </a:p>
          </p:txBody>
        </p:sp>
        <p:sp>
          <p:nvSpPr>
            <p:cNvPr id="57" name="TextBox 56">
              <a:extLst>
                <a:ext uri="{FF2B5EF4-FFF2-40B4-BE49-F238E27FC236}">
                  <a16:creationId xmlns:a16="http://schemas.microsoft.com/office/drawing/2014/main" id="{2622E45F-F749-4532-BACD-5427B6D0FA75}"/>
                </a:ext>
              </a:extLst>
            </p:cNvPr>
            <p:cNvSpPr txBox="1"/>
            <p:nvPr/>
          </p:nvSpPr>
          <p:spPr>
            <a:xfrm>
              <a:off x="1325829" y="1891556"/>
              <a:ext cx="2909977" cy="849463"/>
            </a:xfrm>
            <a:prstGeom prst="rect">
              <a:avLst/>
            </a:prstGeom>
            <a:solidFill>
              <a:schemeClr val="bg1"/>
            </a:solidFill>
          </p:spPr>
          <p:txBody>
            <a:bodyPr wrap="square" rtlCol="0">
              <a:spAutoFit/>
            </a:bodyPr>
            <a:lstStyle/>
            <a:p>
              <a:pPr algn="ctr">
                <a:lnSpc>
                  <a:spcPts val="1583"/>
                </a:lnSpc>
              </a:pPr>
              <a:r>
                <a:rPr lang="en-US" sz="1500" b="1" i="1" dirty="0"/>
                <a:t>Projections of emissions and concentrations</a:t>
              </a:r>
            </a:p>
          </p:txBody>
        </p:sp>
      </p:grpSp>
      <p:sp>
        <p:nvSpPr>
          <p:cNvPr id="4" name="Content Placeholder 3">
            <a:extLst>
              <a:ext uri="{FF2B5EF4-FFF2-40B4-BE49-F238E27FC236}">
                <a16:creationId xmlns:a16="http://schemas.microsoft.com/office/drawing/2014/main" id="{3D8DF79A-E245-40A8-9A2D-690D2CA95A0C}"/>
              </a:ext>
            </a:extLst>
          </p:cNvPr>
          <p:cNvSpPr>
            <a:spLocks noGrp="1"/>
          </p:cNvSpPr>
          <p:nvPr>
            <p:ph sz="quarter" idx="20"/>
          </p:nvPr>
        </p:nvSpPr>
        <p:spPr>
          <a:xfrm>
            <a:off x="4509604" y="1514619"/>
            <a:ext cx="3743313" cy="2084258"/>
          </a:xfrm>
        </p:spPr>
        <p:txBody>
          <a:bodyPr>
            <a:normAutofit fontScale="92500" lnSpcReduction="20000"/>
          </a:bodyPr>
          <a:lstStyle/>
          <a:p>
            <a:pPr marL="0" indent="0" algn="ctr">
              <a:buNone/>
            </a:pPr>
            <a:r>
              <a:rPr lang="en-US" dirty="0"/>
              <a:t>Understanding the </a:t>
            </a:r>
            <a:r>
              <a:rPr lang="en-US" dirty="0">
                <a:solidFill>
                  <a:srgbClr val="C00000"/>
                </a:solidFill>
              </a:rPr>
              <a:t>complex interactions </a:t>
            </a:r>
            <a:r>
              <a:rPr lang="en-US" dirty="0"/>
              <a:t>among energy, water, land, climate, socioeconomics, and other important human and natural systems at </a:t>
            </a:r>
            <a:r>
              <a:rPr lang="en-US" dirty="0">
                <a:solidFill>
                  <a:srgbClr val="C00000"/>
                </a:solidFill>
              </a:rPr>
              <a:t>regional to global </a:t>
            </a:r>
            <a:r>
              <a:rPr lang="en-US" dirty="0"/>
              <a:t>scales</a:t>
            </a:r>
          </a:p>
        </p:txBody>
      </p:sp>
      <p:sp>
        <p:nvSpPr>
          <p:cNvPr id="40" name="Arrow: U-Turn 39">
            <a:extLst>
              <a:ext uri="{FF2B5EF4-FFF2-40B4-BE49-F238E27FC236}">
                <a16:creationId xmlns:a16="http://schemas.microsoft.com/office/drawing/2014/main" id="{D51B8CC5-FE56-43C1-A33D-AABEE7F23E05}"/>
              </a:ext>
            </a:extLst>
          </p:cNvPr>
          <p:cNvSpPr/>
          <p:nvPr/>
        </p:nvSpPr>
        <p:spPr>
          <a:xfrm rot="10800000" flipH="1">
            <a:off x="3776016" y="1374007"/>
            <a:ext cx="5303939" cy="2971003"/>
          </a:xfrm>
          <a:prstGeom prst="uturnArrow">
            <a:avLst>
              <a:gd name="adj1" fmla="val 8314"/>
              <a:gd name="adj2" fmla="val 8995"/>
              <a:gd name="adj3" fmla="val 17849"/>
              <a:gd name="adj4" fmla="val 43750"/>
              <a:gd name="adj5" fmla="val 96615"/>
            </a:avLst>
          </a:prstGeom>
          <a:solidFill>
            <a:srgbClr val="31B8CA"/>
          </a:solidFill>
          <a:ln>
            <a:solidFill>
              <a:srgbClr val="CC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dirty="0">
              <a:solidFill>
                <a:schemeClr val="tx1"/>
              </a:solidFill>
            </a:endParaRPr>
          </a:p>
        </p:txBody>
      </p:sp>
      <p:sp>
        <p:nvSpPr>
          <p:cNvPr id="41" name="Oval 40">
            <a:extLst>
              <a:ext uri="{FF2B5EF4-FFF2-40B4-BE49-F238E27FC236}">
                <a16:creationId xmlns:a16="http://schemas.microsoft.com/office/drawing/2014/main" id="{6AA8A842-4913-4032-9C09-68D97C7F7526}"/>
              </a:ext>
            </a:extLst>
          </p:cNvPr>
          <p:cNvSpPr/>
          <p:nvPr/>
        </p:nvSpPr>
        <p:spPr>
          <a:xfrm>
            <a:off x="3680804" y="1496265"/>
            <a:ext cx="450092" cy="4557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67"/>
          </a:p>
        </p:txBody>
      </p:sp>
      <p:sp>
        <p:nvSpPr>
          <p:cNvPr id="42" name="Oval 41">
            <a:extLst>
              <a:ext uri="{FF2B5EF4-FFF2-40B4-BE49-F238E27FC236}">
                <a16:creationId xmlns:a16="http://schemas.microsoft.com/office/drawing/2014/main" id="{45B470DB-BE9C-4869-8BE8-5479400E94B7}"/>
              </a:ext>
            </a:extLst>
          </p:cNvPr>
          <p:cNvSpPr/>
          <p:nvPr/>
        </p:nvSpPr>
        <p:spPr>
          <a:xfrm>
            <a:off x="4057032" y="3680879"/>
            <a:ext cx="450092" cy="4557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67"/>
          </a:p>
        </p:txBody>
      </p:sp>
      <p:sp>
        <p:nvSpPr>
          <p:cNvPr id="44" name="Oval 43">
            <a:extLst>
              <a:ext uri="{FF2B5EF4-FFF2-40B4-BE49-F238E27FC236}">
                <a16:creationId xmlns:a16="http://schemas.microsoft.com/office/drawing/2014/main" id="{422ADC38-C4E9-4154-A3A2-3AF1AF8E4BAF}"/>
              </a:ext>
            </a:extLst>
          </p:cNvPr>
          <p:cNvSpPr/>
          <p:nvPr/>
        </p:nvSpPr>
        <p:spPr>
          <a:xfrm>
            <a:off x="8112728" y="3766919"/>
            <a:ext cx="450092" cy="4557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67"/>
          </a:p>
        </p:txBody>
      </p:sp>
      <p:sp>
        <p:nvSpPr>
          <p:cNvPr id="45" name="Oval 44">
            <a:extLst>
              <a:ext uri="{FF2B5EF4-FFF2-40B4-BE49-F238E27FC236}">
                <a16:creationId xmlns:a16="http://schemas.microsoft.com/office/drawing/2014/main" id="{F5F9452B-D0F5-4CDB-9610-E9052BF6533D}"/>
              </a:ext>
            </a:extLst>
          </p:cNvPr>
          <p:cNvSpPr/>
          <p:nvPr/>
        </p:nvSpPr>
        <p:spPr>
          <a:xfrm>
            <a:off x="8591344" y="2253855"/>
            <a:ext cx="450092" cy="4557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67"/>
          </a:p>
        </p:txBody>
      </p:sp>
      <p:sp>
        <p:nvSpPr>
          <p:cNvPr id="43" name="Oval 42">
            <a:extLst>
              <a:ext uri="{FF2B5EF4-FFF2-40B4-BE49-F238E27FC236}">
                <a16:creationId xmlns:a16="http://schemas.microsoft.com/office/drawing/2014/main" id="{C7A6FB2E-EB45-4C82-9036-2C491415C8A9}"/>
              </a:ext>
            </a:extLst>
          </p:cNvPr>
          <p:cNvSpPr/>
          <p:nvPr/>
        </p:nvSpPr>
        <p:spPr>
          <a:xfrm>
            <a:off x="5981183" y="3969587"/>
            <a:ext cx="450092" cy="4557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67"/>
          </a:p>
        </p:txBody>
      </p:sp>
      <p:sp>
        <p:nvSpPr>
          <p:cNvPr id="3" name="Title 2">
            <a:extLst>
              <a:ext uri="{FF2B5EF4-FFF2-40B4-BE49-F238E27FC236}">
                <a16:creationId xmlns:a16="http://schemas.microsoft.com/office/drawing/2014/main" id="{916C169C-492A-4E64-B1AF-388EF68A9C0E}"/>
              </a:ext>
            </a:extLst>
          </p:cNvPr>
          <p:cNvSpPr>
            <a:spLocks noGrp="1"/>
          </p:cNvSpPr>
          <p:nvPr>
            <p:ph type="title"/>
          </p:nvPr>
        </p:nvSpPr>
        <p:spPr>
          <a:xfrm>
            <a:off x="3421529" y="121192"/>
            <a:ext cx="8389471" cy="917222"/>
          </a:xfrm>
        </p:spPr>
        <p:txBody>
          <a:bodyPr/>
          <a:lstStyle/>
          <a:p>
            <a:r>
              <a:rPr lang="en-US" dirty="0"/>
              <a:t>The Evolution of GCAM Research</a:t>
            </a:r>
          </a:p>
        </p:txBody>
      </p:sp>
      <p:sp>
        <p:nvSpPr>
          <p:cNvPr id="2" name="Slide Number Placeholder 1">
            <a:extLst>
              <a:ext uri="{FF2B5EF4-FFF2-40B4-BE49-F238E27FC236}">
                <a16:creationId xmlns:a16="http://schemas.microsoft.com/office/drawing/2014/main" id="{26529303-86CF-49B4-84D3-B8F1F59038C6}"/>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Tree>
    <p:extLst>
      <p:ext uri="{BB962C8B-B14F-4D97-AF65-F5344CB8AC3E}">
        <p14:creationId xmlns:p14="http://schemas.microsoft.com/office/powerpoint/2010/main" val="3023257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nodeType="after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nodeType="after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1" grpId="0" animBg="1"/>
      <p:bldP spid="42" grpId="0" animBg="1"/>
      <p:bldP spid="44" grpId="0" animBg="1"/>
      <p:bldP spid="45"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F88DDC-C5B5-5649-A67F-BAF96561CD84}"/>
              </a:ext>
            </a:extLst>
          </p:cNvPr>
          <p:cNvSpPr>
            <a:spLocks noGrp="1"/>
          </p:cNvSpPr>
          <p:nvPr>
            <p:ph type="sldNum" sz="quarter" idx="12"/>
          </p:nvPr>
        </p:nvSpPr>
        <p:spPr/>
        <p:txBody>
          <a:bodyPr/>
          <a:lstStyle/>
          <a:p>
            <a:fld id="{03722D57-58D6-9447-A6D5-A97F6C35A8FB}" type="slidenum">
              <a:rPr lang="en-US" smtClean="0"/>
              <a:pPr/>
              <a:t>10</a:t>
            </a:fld>
            <a:endParaRPr lang="en-US"/>
          </a:p>
        </p:txBody>
      </p:sp>
      <p:sp>
        <p:nvSpPr>
          <p:cNvPr id="2" name="Title 1">
            <a:extLst>
              <a:ext uri="{FF2B5EF4-FFF2-40B4-BE49-F238E27FC236}">
                <a16:creationId xmlns:a16="http://schemas.microsoft.com/office/drawing/2014/main" id="{9833B7DA-87D7-C245-8EE9-3ED272246FAA}"/>
              </a:ext>
            </a:extLst>
          </p:cNvPr>
          <p:cNvSpPr>
            <a:spLocks noGrp="1"/>
          </p:cNvSpPr>
          <p:nvPr>
            <p:ph type="title"/>
          </p:nvPr>
        </p:nvSpPr>
        <p:spPr/>
        <p:txBody>
          <a:bodyPr/>
          <a:lstStyle/>
          <a:p>
            <a:r>
              <a:rPr lang="en-US" dirty="0"/>
              <a:t>How do bioenergy and land policies affect the land system?</a:t>
            </a:r>
          </a:p>
        </p:txBody>
      </p:sp>
      <p:sp>
        <p:nvSpPr>
          <p:cNvPr id="3" name="Date Placeholder 2">
            <a:extLst>
              <a:ext uri="{FF2B5EF4-FFF2-40B4-BE49-F238E27FC236}">
                <a16:creationId xmlns:a16="http://schemas.microsoft.com/office/drawing/2014/main" id="{B0343F53-C374-684C-B9CC-E067C02B4131}"/>
              </a:ext>
            </a:extLst>
          </p:cNvPr>
          <p:cNvSpPr>
            <a:spLocks noGrp="1"/>
          </p:cNvSpPr>
          <p:nvPr>
            <p:ph type="dt" sz="half" idx="2"/>
          </p:nvPr>
        </p:nvSpPr>
        <p:spPr/>
        <p:txBody>
          <a:bodyPr/>
          <a:lstStyle/>
          <a:p>
            <a:fld id="{295A8C86-62E8-7241-8327-8973F14C6094}" type="datetime4">
              <a:rPr lang="en-US" smtClean="0"/>
              <a:t>September 25, 2023</a:t>
            </a:fld>
            <a:endParaRPr lang="en-US" dirty="0"/>
          </a:p>
        </p:txBody>
      </p:sp>
      <p:sp>
        <p:nvSpPr>
          <p:cNvPr id="5" name="Footer Placeholder 4">
            <a:extLst>
              <a:ext uri="{FF2B5EF4-FFF2-40B4-BE49-F238E27FC236}">
                <a16:creationId xmlns:a16="http://schemas.microsoft.com/office/drawing/2014/main" id="{2F1BC877-94DE-C446-9E7C-4FD5683DB79E}"/>
              </a:ext>
            </a:extLst>
          </p:cNvPr>
          <p:cNvSpPr>
            <a:spLocks noGrp="1"/>
          </p:cNvSpPr>
          <p:nvPr>
            <p:ph type="ftr" sz="quarter" idx="3"/>
          </p:nvPr>
        </p:nvSpPr>
        <p:spPr/>
        <p:txBody>
          <a:bodyPr/>
          <a:lstStyle/>
          <a:p>
            <a:endParaRPr lang="en-US"/>
          </a:p>
        </p:txBody>
      </p:sp>
      <p:sp>
        <p:nvSpPr>
          <p:cNvPr id="8" name="TextBox 7">
            <a:extLst>
              <a:ext uri="{FF2B5EF4-FFF2-40B4-BE49-F238E27FC236}">
                <a16:creationId xmlns:a16="http://schemas.microsoft.com/office/drawing/2014/main" id="{E5E89AB1-32EF-2244-84B8-A88AE9446AE7}"/>
              </a:ext>
            </a:extLst>
          </p:cNvPr>
          <p:cNvSpPr txBox="1"/>
          <p:nvPr/>
        </p:nvSpPr>
        <p:spPr>
          <a:xfrm>
            <a:off x="2274270" y="1506884"/>
            <a:ext cx="7043229" cy="424732"/>
          </a:xfrm>
          <a:prstGeom prst="rect">
            <a:avLst/>
          </a:prstGeom>
          <a:noFill/>
        </p:spPr>
        <p:txBody>
          <a:bodyPr wrap="square" rtlCol="0">
            <a:spAutoFit/>
          </a:bodyPr>
          <a:lstStyle/>
          <a:p>
            <a:pPr algn="ctr"/>
            <a:r>
              <a:rPr lang="en-US" sz="2160" b="1" dirty="0">
                <a:latin typeface="Arial" panose="020B0604020202020204" pitchFamily="34" charset="0"/>
                <a:cs typeface="Arial" panose="020B0604020202020204" pitchFamily="34" charset="0"/>
              </a:rPr>
              <a:t>Land Cover in 2095 in Reference and 3.7 W/m</a:t>
            </a:r>
            <a:r>
              <a:rPr lang="en-US" sz="2160" b="1" baseline="30000" dirty="0">
                <a:latin typeface="Arial" panose="020B0604020202020204" pitchFamily="34" charset="0"/>
                <a:cs typeface="Arial" panose="020B0604020202020204" pitchFamily="34" charset="0"/>
              </a:rPr>
              <a:t>2</a:t>
            </a:r>
          </a:p>
        </p:txBody>
      </p:sp>
      <p:sp>
        <p:nvSpPr>
          <p:cNvPr id="9" name="TextBox 8">
            <a:extLst>
              <a:ext uri="{FF2B5EF4-FFF2-40B4-BE49-F238E27FC236}">
                <a16:creationId xmlns:a16="http://schemas.microsoft.com/office/drawing/2014/main" id="{57326034-B073-C74A-BD58-E35C389245EC}"/>
              </a:ext>
            </a:extLst>
          </p:cNvPr>
          <p:cNvSpPr txBox="1"/>
          <p:nvPr/>
        </p:nvSpPr>
        <p:spPr>
          <a:xfrm>
            <a:off x="3706833" y="6356351"/>
            <a:ext cx="4495800" cy="424732"/>
          </a:xfrm>
          <a:prstGeom prst="rect">
            <a:avLst/>
          </a:prstGeom>
          <a:noFill/>
        </p:spPr>
        <p:txBody>
          <a:bodyPr wrap="square" rtlCol="0">
            <a:spAutoFit/>
          </a:bodyPr>
          <a:lstStyle/>
          <a:p>
            <a:pPr algn="ctr"/>
            <a:r>
              <a:rPr lang="en-US" sz="2160" dirty="0">
                <a:latin typeface="Arial" panose="020B0604020202020204" pitchFamily="34" charset="0"/>
                <a:cs typeface="Arial" panose="020B0604020202020204" pitchFamily="34" charset="0"/>
              </a:rPr>
              <a:t>Calvin et al. (2014)</a:t>
            </a:r>
          </a:p>
        </p:txBody>
      </p:sp>
      <p:pic>
        <p:nvPicPr>
          <p:cNvPr id="6" name="Picture 5">
            <a:extLst>
              <a:ext uri="{FF2B5EF4-FFF2-40B4-BE49-F238E27FC236}">
                <a16:creationId xmlns:a16="http://schemas.microsoft.com/office/drawing/2014/main" id="{B138F18B-90E7-EE42-8113-72A0C73DD982}"/>
              </a:ext>
            </a:extLst>
          </p:cNvPr>
          <p:cNvPicPr>
            <a:picLocks noChangeAspect="1"/>
          </p:cNvPicPr>
          <p:nvPr/>
        </p:nvPicPr>
        <p:blipFill>
          <a:blip r:embed="rId2"/>
          <a:stretch>
            <a:fillRect/>
          </a:stretch>
        </p:blipFill>
        <p:spPr>
          <a:xfrm>
            <a:off x="3219463" y="1822347"/>
            <a:ext cx="5724939" cy="4572000"/>
          </a:xfrm>
          <a:prstGeom prst="rect">
            <a:avLst/>
          </a:prstGeom>
        </p:spPr>
      </p:pic>
    </p:spTree>
    <p:extLst>
      <p:ext uri="{BB962C8B-B14F-4D97-AF65-F5344CB8AC3E}">
        <p14:creationId xmlns:p14="http://schemas.microsoft.com/office/powerpoint/2010/main" val="1060225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f027e429ef_0_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6000"/>
              <a:buFont typeface="Tahoma"/>
              <a:buNone/>
            </a:pPr>
            <a:r>
              <a:rPr lang="en-US" dirty="0"/>
              <a:t>GCAM Tutorial</a:t>
            </a:r>
            <a:endParaRPr dirty="0"/>
          </a:p>
        </p:txBody>
      </p:sp>
      <p:sp>
        <p:nvSpPr>
          <p:cNvPr id="284" name="Google Shape;284;g1f027e429ef_0_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0"/>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Assignment #3</a:t>
            </a:r>
            <a:endParaRPr dirty="0"/>
          </a:p>
        </p:txBody>
      </p:sp>
      <p:sp>
        <p:nvSpPr>
          <p:cNvPr id="444" name="Google Shape;444;p30"/>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dirty="0"/>
              <a:t>Run a GCAM low-emission scenario </a:t>
            </a:r>
            <a:endParaRPr dirty="0"/>
          </a:p>
          <a:p>
            <a:pPr marL="228600" lvl="0" indent="-228600" algn="l" rtl="0">
              <a:lnSpc>
                <a:spcPct val="100000"/>
              </a:lnSpc>
              <a:spcBef>
                <a:spcPts val="0"/>
              </a:spcBef>
              <a:spcAft>
                <a:spcPts val="0"/>
              </a:spcAft>
              <a:buClr>
                <a:schemeClr val="dk1"/>
              </a:buClr>
              <a:buSzPts val="2800"/>
              <a:buChar char="•"/>
            </a:pPr>
            <a:r>
              <a:rPr lang="en-US" dirty="0"/>
              <a:t>Compare GCAM energy queries under the reference and decarbonization scenarios</a:t>
            </a:r>
          </a:p>
          <a:p>
            <a:pPr marL="228600" lvl="0" indent="-228600" algn="l" rtl="0">
              <a:lnSpc>
                <a:spcPct val="100000"/>
              </a:lnSpc>
              <a:spcBef>
                <a:spcPts val="0"/>
              </a:spcBef>
              <a:spcAft>
                <a:spcPts val="0"/>
              </a:spcAft>
              <a:buClr>
                <a:schemeClr val="dk1"/>
              </a:buClr>
              <a:buSzPts val="2800"/>
              <a:buChar char="•"/>
            </a:pPr>
            <a:r>
              <a:rPr lang="en-US" dirty="0"/>
              <a:t>Plot the outcome</a:t>
            </a:r>
            <a:endParaRPr dirty="0"/>
          </a:p>
          <a:p>
            <a:pPr marL="685800" lvl="1" indent="-228600" algn="l" rtl="0">
              <a:lnSpc>
                <a:spcPct val="100000"/>
              </a:lnSpc>
              <a:spcBef>
                <a:spcPts val="500"/>
              </a:spcBef>
              <a:spcAft>
                <a:spcPts val="0"/>
              </a:spcAft>
              <a:buClr>
                <a:schemeClr val="dk1"/>
              </a:buClr>
              <a:buSzPts val="2400"/>
              <a:buChar char="•"/>
            </a:pPr>
            <a:r>
              <a:rPr lang="en-US" dirty="0"/>
              <a:t>What fuel decreases and what fuel increases?</a:t>
            </a:r>
          </a:p>
          <a:p>
            <a:pPr marL="685800" lvl="1" indent="-228600" algn="l" rtl="0">
              <a:lnSpc>
                <a:spcPct val="100000"/>
              </a:lnSpc>
              <a:spcBef>
                <a:spcPts val="500"/>
              </a:spcBef>
              <a:spcAft>
                <a:spcPts val="0"/>
              </a:spcAft>
              <a:buClr>
                <a:schemeClr val="dk1"/>
              </a:buClr>
              <a:buSzPts val="2400"/>
              <a:buChar char="•"/>
            </a:pPr>
            <a:r>
              <a:rPr lang="en-US" dirty="0"/>
              <a:t>What sector does most of the emission reductions?</a:t>
            </a:r>
          </a:p>
          <a:p>
            <a:pPr marL="685800" lvl="1" indent="-228600" algn="l" rtl="0">
              <a:lnSpc>
                <a:spcPct val="100000"/>
              </a:lnSpc>
              <a:spcBef>
                <a:spcPts val="500"/>
              </a:spcBef>
              <a:spcAft>
                <a:spcPts val="0"/>
              </a:spcAft>
              <a:buClr>
                <a:schemeClr val="dk1"/>
              </a:buClr>
              <a:buSzPts val="2400"/>
              <a:buChar char="•"/>
            </a:pPr>
            <a:r>
              <a:rPr lang="en-US" dirty="0"/>
              <a:t>How much is demand reduction vs. fuel switching?</a:t>
            </a:r>
          </a:p>
          <a:p>
            <a:pPr marL="685800" lvl="1" indent="-228600" algn="l" rtl="0">
              <a:lnSpc>
                <a:spcPct val="100000"/>
              </a:lnSpc>
              <a:spcBef>
                <a:spcPts val="500"/>
              </a:spcBef>
              <a:spcAft>
                <a:spcPts val="0"/>
              </a:spcAft>
              <a:buClr>
                <a:schemeClr val="dk1"/>
              </a:buClr>
              <a:buSzPts val="2400"/>
              <a:buChar char="•"/>
            </a:pPr>
            <a:r>
              <a:rPr lang="en-US" dirty="0"/>
              <a:t>How much reduction happens in supply side vs. demand side?</a:t>
            </a:r>
          </a:p>
        </p:txBody>
      </p:sp>
    </p:spTree>
    <p:extLst>
      <p:ext uri="{BB962C8B-B14F-4D97-AF65-F5344CB8AC3E}">
        <p14:creationId xmlns:p14="http://schemas.microsoft.com/office/powerpoint/2010/main" val="3943849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7D0D-0D74-E645-B69E-E651D4A72EF7}"/>
              </a:ext>
            </a:extLst>
          </p:cNvPr>
          <p:cNvSpPr>
            <a:spLocks noGrp="1"/>
          </p:cNvSpPr>
          <p:nvPr>
            <p:ph type="title"/>
          </p:nvPr>
        </p:nvSpPr>
        <p:spPr/>
        <p:txBody>
          <a:bodyPr/>
          <a:lstStyle/>
          <a:p>
            <a:r>
              <a:rPr lang="en-US" dirty="0"/>
              <a:t>Assignment #5</a:t>
            </a:r>
          </a:p>
        </p:txBody>
      </p:sp>
      <p:sp>
        <p:nvSpPr>
          <p:cNvPr id="3" name="Content Placeholder 2">
            <a:extLst>
              <a:ext uri="{FF2B5EF4-FFF2-40B4-BE49-F238E27FC236}">
                <a16:creationId xmlns:a16="http://schemas.microsoft.com/office/drawing/2014/main" id="{F68DEA56-B0E3-374B-BFA6-4781BBB6AB7B}"/>
              </a:ext>
            </a:extLst>
          </p:cNvPr>
          <p:cNvSpPr>
            <a:spLocks noGrp="1"/>
          </p:cNvSpPr>
          <p:nvPr>
            <p:ph idx="1"/>
          </p:nvPr>
        </p:nvSpPr>
        <p:spPr/>
        <p:txBody>
          <a:bodyPr>
            <a:normAutofit/>
          </a:bodyPr>
          <a:lstStyle/>
          <a:p>
            <a:pPr marL="465138" lvl="1" indent="-349250"/>
            <a:r>
              <a:rPr lang="en-US" sz="2800" dirty="0"/>
              <a:t>Run another GCAM low-carbon scenarios ending in zero emissions in the year of your choice</a:t>
            </a:r>
          </a:p>
          <a:p>
            <a:pPr marL="915988" lvl="2" indent="-342900"/>
            <a:r>
              <a:rPr lang="en-US" sz="2400" dirty="0"/>
              <a:t>If you go to zero too quickly, the model may not solve (that’s ok)</a:t>
            </a:r>
          </a:p>
          <a:p>
            <a:pPr marL="922338" lvl="2" indent="-349250"/>
            <a:endParaRPr lang="en-US" sz="2400" dirty="0"/>
          </a:p>
          <a:p>
            <a:pPr marL="465138" lvl="1" indent="-349250"/>
            <a:r>
              <a:rPr lang="en-US" sz="2800" dirty="0"/>
              <a:t>Plot the differences and answer the questions</a:t>
            </a:r>
          </a:p>
          <a:p>
            <a:pPr marL="919163" lvl="2" indent="-231775"/>
            <a:r>
              <a:rPr lang="en-US" sz="2400" dirty="0"/>
              <a:t>Compare non-CO2 emission queries under the reference and decarbonization scenarios.</a:t>
            </a:r>
          </a:p>
          <a:p>
            <a:pPr marL="919163" lvl="2" indent="-231775"/>
            <a:r>
              <a:rPr lang="en-US" sz="2400" dirty="0"/>
              <a:t>Which GHG is the hardest to reduce?</a:t>
            </a:r>
          </a:p>
          <a:p>
            <a:pPr marL="919163" lvl="2" indent="-231775"/>
            <a:r>
              <a:rPr lang="en-US" sz="2400" dirty="0"/>
              <a:t>Which sector is the hardest to abate?</a:t>
            </a:r>
            <a:endParaRPr lang="en-US" sz="3200" dirty="0"/>
          </a:p>
        </p:txBody>
      </p:sp>
    </p:spTree>
    <p:extLst>
      <p:ext uri="{BB962C8B-B14F-4D97-AF65-F5344CB8AC3E}">
        <p14:creationId xmlns:p14="http://schemas.microsoft.com/office/powerpoint/2010/main" val="3875812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2BD8-924F-644F-A377-5844FBF0ABAE}"/>
              </a:ext>
            </a:extLst>
          </p:cNvPr>
          <p:cNvSpPr>
            <a:spLocks noGrp="1"/>
          </p:cNvSpPr>
          <p:nvPr>
            <p:ph type="title"/>
          </p:nvPr>
        </p:nvSpPr>
        <p:spPr/>
        <p:txBody>
          <a:bodyPr/>
          <a:lstStyle/>
          <a:p>
            <a:r>
              <a:rPr lang="en-US" dirty="0"/>
              <a:t>Land Allocation</a:t>
            </a:r>
          </a:p>
        </p:txBody>
      </p:sp>
      <p:pic>
        <p:nvPicPr>
          <p:cNvPr id="4" name="Picture 3" descr="Graphical user interface, application&#10;&#10;Description automatically generated">
            <a:extLst>
              <a:ext uri="{FF2B5EF4-FFF2-40B4-BE49-F238E27FC236}">
                <a16:creationId xmlns:a16="http://schemas.microsoft.com/office/drawing/2014/main" id="{ABAD163F-C4F3-3F8B-BB26-05299C40C316}"/>
              </a:ext>
            </a:extLst>
          </p:cNvPr>
          <p:cNvPicPr>
            <a:picLocks noChangeAspect="1"/>
          </p:cNvPicPr>
          <p:nvPr/>
        </p:nvPicPr>
        <p:blipFill>
          <a:blip r:embed="rId3"/>
          <a:stretch>
            <a:fillRect/>
          </a:stretch>
        </p:blipFill>
        <p:spPr>
          <a:xfrm>
            <a:off x="1141656" y="1260182"/>
            <a:ext cx="9908687" cy="5505647"/>
          </a:xfrm>
          <a:prstGeom prst="rect">
            <a:avLst/>
          </a:prstGeom>
        </p:spPr>
      </p:pic>
      <p:sp>
        <p:nvSpPr>
          <p:cNvPr id="6" name="Rectangle 5">
            <a:extLst>
              <a:ext uri="{FF2B5EF4-FFF2-40B4-BE49-F238E27FC236}">
                <a16:creationId xmlns:a16="http://schemas.microsoft.com/office/drawing/2014/main" id="{777DFCBD-3859-5A43-BAE6-8D07AF8CC0E4}"/>
              </a:ext>
            </a:extLst>
          </p:cNvPr>
          <p:cNvSpPr/>
          <p:nvPr/>
        </p:nvSpPr>
        <p:spPr>
          <a:xfrm>
            <a:off x="5430700" y="2260015"/>
            <a:ext cx="4876799" cy="84099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C00000"/>
                </a:solidFill>
              </a:rPr>
              <a:t>Land allocation</a:t>
            </a:r>
          </a:p>
        </p:txBody>
      </p:sp>
      <p:sp>
        <p:nvSpPr>
          <p:cNvPr id="7" name="TextBox 6">
            <a:extLst>
              <a:ext uri="{FF2B5EF4-FFF2-40B4-BE49-F238E27FC236}">
                <a16:creationId xmlns:a16="http://schemas.microsoft.com/office/drawing/2014/main" id="{BC70A8A6-7AA6-9CA2-D1C6-1005ADCC7489}"/>
              </a:ext>
            </a:extLst>
          </p:cNvPr>
          <p:cNvSpPr txBox="1"/>
          <p:nvPr/>
        </p:nvSpPr>
        <p:spPr>
          <a:xfrm>
            <a:off x="6838121" y="516301"/>
            <a:ext cx="6096000" cy="369332"/>
          </a:xfrm>
          <a:prstGeom prst="rect">
            <a:avLst/>
          </a:prstGeom>
          <a:noFill/>
        </p:spPr>
        <p:txBody>
          <a:bodyPr wrap="square">
            <a:spAutoFit/>
          </a:bodyPr>
          <a:lstStyle/>
          <a:p>
            <a:r>
              <a:rPr lang="en-US" dirty="0"/>
              <a:t>http://</a:t>
            </a:r>
            <a:r>
              <a:rPr lang="en-US" dirty="0" err="1"/>
              <a:t>jgcri.github.io</a:t>
            </a:r>
            <a:r>
              <a:rPr lang="en-US" dirty="0"/>
              <a:t>/</a:t>
            </a:r>
            <a:r>
              <a:rPr lang="en-US" dirty="0" err="1"/>
              <a:t>gcam</a:t>
            </a:r>
            <a:r>
              <a:rPr lang="en-US" dirty="0"/>
              <a:t>-doc/</a:t>
            </a:r>
            <a:r>
              <a:rPr lang="en-US" dirty="0" err="1"/>
              <a:t>details_land.html</a:t>
            </a:r>
            <a:endParaRPr lang="en-US" dirty="0"/>
          </a:p>
        </p:txBody>
      </p:sp>
    </p:spTree>
    <p:extLst>
      <p:ext uri="{BB962C8B-B14F-4D97-AF65-F5344CB8AC3E}">
        <p14:creationId xmlns:p14="http://schemas.microsoft.com/office/powerpoint/2010/main" val="4067835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C600-6499-AD40-9E4A-4C0152B05C19}"/>
              </a:ext>
            </a:extLst>
          </p:cNvPr>
          <p:cNvSpPr>
            <a:spLocks noGrp="1"/>
          </p:cNvSpPr>
          <p:nvPr>
            <p:ph type="title"/>
          </p:nvPr>
        </p:nvSpPr>
        <p:spPr/>
        <p:txBody>
          <a:bodyPr/>
          <a:lstStyle/>
          <a:p>
            <a:r>
              <a:rPr lang="en-US" dirty="0"/>
              <a:t>Energy linkages – Biomass and Fertilizer</a:t>
            </a:r>
          </a:p>
        </p:txBody>
      </p:sp>
      <p:pic>
        <p:nvPicPr>
          <p:cNvPr id="8" name="Content Placeholder 7" descr="Graphical user interface, text, application&#10;&#10;Description automatically generated">
            <a:extLst>
              <a:ext uri="{FF2B5EF4-FFF2-40B4-BE49-F238E27FC236}">
                <a16:creationId xmlns:a16="http://schemas.microsoft.com/office/drawing/2014/main" id="{34BA0A61-891B-0E45-8353-F42A7C999C00}"/>
              </a:ext>
            </a:extLst>
          </p:cNvPr>
          <p:cNvPicPr>
            <a:picLocks noGrp="1" noChangeAspect="1"/>
          </p:cNvPicPr>
          <p:nvPr>
            <p:ph idx="1"/>
          </p:nvPr>
        </p:nvPicPr>
        <p:blipFill>
          <a:blip r:embed="rId2"/>
          <a:stretch>
            <a:fillRect/>
          </a:stretch>
        </p:blipFill>
        <p:spPr>
          <a:xfrm>
            <a:off x="838201" y="1260182"/>
            <a:ext cx="9796072" cy="5486400"/>
          </a:xfrm>
        </p:spPr>
      </p:pic>
      <p:pic>
        <p:nvPicPr>
          <p:cNvPr id="10" name="Picture 9" descr="Graphical user interface, text, application&#10;&#10;Description automatically generated">
            <a:extLst>
              <a:ext uri="{FF2B5EF4-FFF2-40B4-BE49-F238E27FC236}">
                <a16:creationId xmlns:a16="http://schemas.microsoft.com/office/drawing/2014/main" id="{AB837064-2C2E-B547-8087-8FB54A7C1282}"/>
              </a:ext>
            </a:extLst>
          </p:cNvPr>
          <p:cNvPicPr>
            <a:picLocks noChangeAspect="1"/>
          </p:cNvPicPr>
          <p:nvPr/>
        </p:nvPicPr>
        <p:blipFill rotWithShape="1">
          <a:blip r:embed="rId3"/>
          <a:srcRect t="46249" b="28959"/>
          <a:stretch/>
        </p:blipFill>
        <p:spPr>
          <a:xfrm>
            <a:off x="838201" y="5237457"/>
            <a:ext cx="9796072" cy="1360194"/>
          </a:xfrm>
          <a:prstGeom prst="rect">
            <a:avLst/>
          </a:prstGeom>
        </p:spPr>
      </p:pic>
      <p:sp>
        <p:nvSpPr>
          <p:cNvPr id="7" name="Rectangle 6">
            <a:extLst>
              <a:ext uri="{FF2B5EF4-FFF2-40B4-BE49-F238E27FC236}">
                <a16:creationId xmlns:a16="http://schemas.microsoft.com/office/drawing/2014/main" id="{A74091F6-3769-F84F-8138-9EEED40360EB}"/>
              </a:ext>
            </a:extLst>
          </p:cNvPr>
          <p:cNvSpPr/>
          <p:nvPr/>
        </p:nvSpPr>
        <p:spPr>
          <a:xfrm>
            <a:off x="838202" y="4470400"/>
            <a:ext cx="9488422" cy="84108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C00000"/>
              </a:solidFill>
            </a:endParaRPr>
          </a:p>
          <a:p>
            <a:pPr algn="r"/>
            <a:endParaRPr lang="en-US" dirty="0">
              <a:solidFill>
                <a:srgbClr val="C00000"/>
              </a:solidFill>
            </a:endParaRPr>
          </a:p>
          <a:p>
            <a:pPr algn="r"/>
            <a:r>
              <a:rPr lang="en-US" dirty="0">
                <a:solidFill>
                  <a:srgbClr val="C00000"/>
                </a:solidFill>
              </a:rPr>
              <a:t>Biomass production</a:t>
            </a:r>
          </a:p>
        </p:txBody>
      </p:sp>
      <p:sp>
        <p:nvSpPr>
          <p:cNvPr id="11" name="Rectangle 10">
            <a:extLst>
              <a:ext uri="{FF2B5EF4-FFF2-40B4-BE49-F238E27FC236}">
                <a16:creationId xmlns:a16="http://schemas.microsoft.com/office/drawing/2014/main" id="{B671C656-C3A4-F049-89D7-362EC638E2F4}"/>
              </a:ext>
            </a:extLst>
          </p:cNvPr>
          <p:cNvSpPr/>
          <p:nvPr/>
        </p:nvSpPr>
        <p:spPr>
          <a:xfrm>
            <a:off x="5362577" y="2359507"/>
            <a:ext cx="4964048" cy="8940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C00000"/>
                </a:solidFill>
              </a:rPr>
              <a:t>Fertilizer:</a:t>
            </a:r>
          </a:p>
          <a:p>
            <a:pPr algn="r"/>
            <a:r>
              <a:rPr lang="en-US" dirty="0">
                <a:solidFill>
                  <a:srgbClr val="C00000"/>
                </a:solidFill>
              </a:rPr>
              <a:t>Outputs of industry</a:t>
            </a:r>
          </a:p>
          <a:p>
            <a:pPr algn="r"/>
            <a:r>
              <a:rPr lang="en-US" dirty="0">
                <a:solidFill>
                  <a:srgbClr val="C00000"/>
                </a:solidFill>
              </a:rPr>
              <a:t>Inputs of Ag</a:t>
            </a:r>
          </a:p>
        </p:txBody>
      </p:sp>
      <p:sp>
        <p:nvSpPr>
          <p:cNvPr id="12" name="Rectangle 11">
            <a:extLst>
              <a:ext uri="{FF2B5EF4-FFF2-40B4-BE49-F238E27FC236}">
                <a16:creationId xmlns:a16="http://schemas.microsoft.com/office/drawing/2014/main" id="{5CBB293E-8FAE-3648-B5C0-D054554FBD3A}"/>
              </a:ext>
            </a:extLst>
          </p:cNvPr>
          <p:cNvSpPr/>
          <p:nvPr/>
        </p:nvSpPr>
        <p:spPr>
          <a:xfrm>
            <a:off x="838200" y="5905500"/>
            <a:ext cx="9488423" cy="84108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C00000"/>
              </a:solidFill>
            </a:endParaRPr>
          </a:p>
          <a:p>
            <a:pPr algn="r"/>
            <a:endParaRPr lang="en-US" dirty="0">
              <a:solidFill>
                <a:srgbClr val="C00000"/>
              </a:solidFill>
            </a:endParaRPr>
          </a:p>
          <a:p>
            <a:pPr algn="r"/>
            <a:r>
              <a:rPr lang="en-US" dirty="0">
                <a:solidFill>
                  <a:srgbClr val="C00000"/>
                </a:solidFill>
              </a:rPr>
              <a:t>Biomass consumption</a:t>
            </a:r>
          </a:p>
        </p:txBody>
      </p:sp>
    </p:spTree>
    <p:extLst>
      <p:ext uri="{BB962C8B-B14F-4D97-AF65-F5344CB8AC3E}">
        <p14:creationId xmlns:p14="http://schemas.microsoft.com/office/powerpoint/2010/main" val="3253303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C49E-DCE9-0F4E-BD1E-0E83C107E393}"/>
              </a:ext>
            </a:extLst>
          </p:cNvPr>
          <p:cNvSpPr>
            <a:spLocks noGrp="1"/>
          </p:cNvSpPr>
          <p:nvPr>
            <p:ph type="title"/>
          </p:nvPr>
        </p:nvSpPr>
        <p:spPr/>
        <p:txBody>
          <a:bodyPr/>
          <a:lstStyle/>
          <a:p>
            <a:r>
              <a:rPr lang="en-US" dirty="0"/>
              <a:t>Land-Use Change Emissions</a:t>
            </a:r>
          </a:p>
        </p:txBody>
      </p:sp>
      <p:pic>
        <p:nvPicPr>
          <p:cNvPr id="8" name="Content Placeholder 7" descr="Graphical user interface, text, application, Word&#10;&#10;Description automatically generated">
            <a:extLst>
              <a:ext uri="{FF2B5EF4-FFF2-40B4-BE49-F238E27FC236}">
                <a16:creationId xmlns:a16="http://schemas.microsoft.com/office/drawing/2014/main" id="{870087D7-19F8-2D47-9DAD-98F4CF9743C0}"/>
              </a:ext>
            </a:extLst>
          </p:cNvPr>
          <p:cNvPicPr>
            <a:picLocks noGrp="1" noChangeAspect="1"/>
          </p:cNvPicPr>
          <p:nvPr>
            <p:ph idx="1"/>
          </p:nvPr>
        </p:nvPicPr>
        <p:blipFill rotWithShape="1">
          <a:blip r:embed="rId2"/>
          <a:srcRect l="1" r="961"/>
          <a:stretch/>
        </p:blipFill>
        <p:spPr>
          <a:xfrm>
            <a:off x="838201" y="1426625"/>
            <a:ext cx="9811779" cy="4074063"/>
          </a:xfrm>
        </p:spPr>
      </p:pic>
      <p:sp>
        <p:nvSpPr>
          <p:cNvPr id="5" name="Rectangle 4">
            <a:extLst>
              <a:ext uri="{FF2B5EF4-FFF2-40B4-BE49-F238E27FC236}">
                <a16:creationId xmlns:a16="http://schemas.microsoft.com/office/drawing/2014/main" id="{73437170-77EE-094F-80EE-FEFC5265153B}"/>
              </a:ext>
            </a:extLst>
          </p:cNvPr>
          <p:cNvSpPr/>
          <p:nvPr/>
        </p:nvSpPr>
        <p:spPr>
          <a:xfrm>
            <a:off x="5410199" y="3120680"/>
            <a:ext cx="5005389" cy="55120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C00000"/>
                </a:solidFill>
              </a:rPr>
              <a:t>LUC Emissions</a:t>
            </a:r>
          </a:p>
        </p:txBody>
      </p:sp>
      <p:sp>
        <p:nvSpPr>
          <p:cNvPr id="9" name="Rectangle 8">
            <a:extLst>
              <a:ext uri="{FF2B5EF4-FFF2-40B4-BE49-F238E27FC236}">
                <a16:creationId xmlns:a16="http://schemas.microsoft.com/office/drawing/2014/main" id="{221E177C-9302-8548-8C1A-36736FEF982E}"/>
              </a:ext>
            </a:extLst>
          </p:cNvPr>
          <p:cNvSpPr/>
          <p:nvPr/>
        </p:nvSpPr>
        <p:spPr>
          <a:xfrm>
            <a:off x="838201" y="4949480"/>
            <a:ext cx="9811779" cy="10655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C00000"/>
              </a:solidFill>
            </a:endParaRPr>
          </a:p>
          <a:p>
            <a:pPr algn="r"/>
            <a:r>
              <a:rPr lang="en-US" dirty="0">
                <a:solidFill>
                  <a:srgbClr val="C00000"/>
                </a:solidFill>
              </a:rPr>
              <a:t>Why do LUC emissions go higher under carbon tax compared to the reference?</a:t>
            </a:r>
          </a:p>
        </p:txBody>
      </p:sp>
    </p:spTree>
    <p:extLst>
      <p:ext uri="{BB962C8B-B14F-4D97-AF65-F5344CB8AC3E}">
        <p14:creationId xmlns:p14="http://schemas.microsoft.com/office/powerpoint/2010/main" val="2363096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3BEC-1A63-A94D-81CF-F7358DB1A765}"/>
              </a:ext>
            </a:extLst>
          </p:cNvPr>
          <p:cNvSpPr>
            <a:spLocks noGrp="1"/>
          </p:cNvSpPr>
          <p:nvPr>
            <p:ph type="title"/>
          </p:nvPr>
        </p:nvSpPr>
        <p:spPr/>
        <p:txBody>
          <a:bodyPr/>
          <a:lstStyle/>
          <a:p>
            <a:r>
              <a:rPr lang="en-US" dirty="0"/>
              <a:t>nonCO2 Emissions of Agriculture</a:t>
            </a:r>
          </a:p>
        </p:txBody>
      </p:sp>
      <p:pic>
        <p:nvPicPr>
          <p:cNvPr id="5" name="Content Placeholder 4" descr="Graphical user interface, application, table&#10;&#10;Description automatically generated">
            <a:extLst>
              <a:ext uri="{FF2B5EF4-FFF2-40B4-BE49-F238E27FC236}">
                <a16:creationId xmlns:a16="http://schemas.microsoft.com/office/drawing/2014/main" id="{0C5FD40E-01FE-314C-A673-0691C89FAFC5}"/>
              </a:ext>
            </a:extLst>
          </p:cNvPr>
          <p:cNvPicPr>
            <a:picLocks noGrp="1" noChangeAspect="1"/>
          </p:cNvPicPr>
          <p:nvPr>
            <p:ph idx="1"/>
          </p:nvPr>
        </p:nvPicPr>
        <p:blipFill>
          <a:blip r:embed="rId2"/>
          <a:stretch>
            <a:fillRect/>
          </a:stretch>
        </p:blipFill>
        <p:spPr>
          <a:xfrm>
            <a:off x="838201" y="1336381"/>
            <a:ext cx="9895827" cy="5261269"/>
          </a:xfrm>
          <a:prstGeom prst="rect">
            <a:avLst/>
          </a:prstGeom>
        </p:spPr>
      </p:pic>
      <p:sp>
        <p:nvSpPr>
          <p:cNvPr id="6" name="Rectangle 5">
            <a:extLst>
              <a:ext uri="{FF2B5EF4-FFF2-40B4-BE49-F238E27FC236}">
                <a16:creationId xmlns:a16="http://schemas.microsoft.com/office/drawing/2014/main" id="{A1B5BBFD-4C59-4E48-899E-4D4C08629CF5}"/>
              </a:ext>
            </a:extLst>
          </p:cNvPr>
          <p:cNvSpPr/>
          <p:nvPr/>
        </p:nvSpPr>
        <p:spPr>
          <a:xfrm>
            <a:off x="1892300" y="4522495"/>
            <a:ext cx="1409700" cy="215135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C00000"/>
              </a:solidFill>
            </a:endParaRPr>
          </a:p>
        </p:txBody>
      </p:sp>
    </p:spTree>
    <p:extLst>
      <p:ext uri="{BB962C8B-B14F-4D97-AF65-F5344CB8AC3E}">
        <p14:creationId xmlns:p14="http://schemas.microsoft.com/office/powerpoint/2010/main" val="184233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Project proposal</a:t>
            </a:r>
            <a:endParaRPr/>
          </a:p>
        </p:txBody>
      </p:sp>
      <p:sp>
        <p:nvSpPr>
          <p:cNvPr id="315" name="Google Shape;315;p24"/>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00000"/>
              </a:lnSpc>
              <a:spcBef>
                <a:spcPts val="0"/>
              </a:spcBef>
              <a:spcAft>
                <a:spcPts val="0"/>
              </a:spcAft>
              <a:buClr>
                <a:schemeClr val="dk1"/>
              </a:buClr>
              <a:buSzPts val="2800"/>
              <a:buChar char="•"/>
            </a:pPr>
            <a:r>
              <a:rPr lang="en-US" dirty="0"/>
              <a:t>Full project proposal is due on October 18. It should include the following components: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objective/questions of your project;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proposed scenarios;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methodology (assumptions, GCAM inputs to be used, edited);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data required and sources of information;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expected results and conclusions. </a:t>
            </a:r>
          </a:p>
          <a:p>
            <a:pPr marL="228600" lvl="0" indent="-228600" algn="l" rtl="0">
              <a:lnSpc>
                <a:spcPct val="100000"/>
              </a:lnSpc>
              <a:spcBef>
                <a:spcPts val="1000"/>
              </a:spcBef>
              <a:spcAft>
                <a:spcPts val="0"/>
              </a:spcAft>
              <a:buClr>
                <a:schemeClr val="dk1"/>
              </a:buClr>
              <a:buSzPts val="2800"/>
              <a:buChar char="•"/>
            </a:pPr>
            <a:r>
              <a:rPr lang="en-US" dirty="0"/>
              <a:t>Feel free to send me an early idea to see if your proposal would be feasible. </a:t>
            </a:r>
          </a:p>
          <a:p>
            <a:pPr marL="685800" lvl="1" indent="-228600">
              <a:spcBef>
                <a:spcPts val="1000"/>
              </a:spcBef>
              <a:buSzPts val="2800"/>
            </a:pPr>
            <a:r>
              <a:rPr lang="en-US" dirty="0"/>
              <a:t>E.g. don’t propose to model Mars climate.</a:t>
            </a:r>
          </a:p>
          <a:p>
            <a:pPr marL="685800" lvl="1" indent="-228600">
              <a:spcBef>
                <a:spcPts val="1000"/>
              </a:spcBef>
              <a:buSzPts val="2800"/>
            </a:pPr>
            <a:r>
              <a:rPr lang="en-US" dirty="0"/>
              <a:t>Focus on one region and/or one sector.</a:t>
            </a:r>
          </a:p>
          <a:p>
            <a:pPr marL="685800" lvl="1" indent="-228600">
              <a:spcBef>
                <a:spcPts val="1000"/>
              </a:spcBef>
              <a:buSzPts val="2800"/>
            </a:pPr>
            <a:r>
              <a:rPr lang="en-US" dirty="0"/>
              <a:t>Keep it simple, but with room to expand afterwards.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026" name="Picture 2">
            <a:extLst>
              <a:ext uri="{FF2B5EF4-FFF2-40B4-BE49-F238E27FC236}">
                <a16:creationId xmlns:a16="http://schemas.microsoft.com/office/drawing/2014/main" id="{4004E5CE-98F6-506E-A903-19BCB61CA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591" y="840090"/>
            <a:ext cx="3862200" cy="2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Google Shape;183;g1b6256d128f_0_123"/>
          <p:cNvSpPr txBox="1">
            <a:spLocks noGrp="1"/>
          </p:cNvSpPr>
          <p:nvPr>
            <p:ph type="title"/>
          </p:nvPr>
        </p:nvSpPr>
        <p:spPr>
          <a:xfrm>
            <a:off x="1033006" y="3429000"/>
            <a:ext cx="2286000" cy="3162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000"/>
              <a:buNone/>
            </a:pPr>
            <a:br>
              <a:rPr lang="en-US" sz="1400" b="1" i="0" u="none" strike="noStrike" cap="none">
                <a:solidFill>
                  <a:srgbClr val="0E0D0D"/>
                </a:solidFill>
                <a:latin typeface="Tahoma"/>
                <a:ea typeface="Tahoma"/>
                <a:cs typeface="Tahoma"/>
                <a:sym typeface="Tahoma"/>
              </a:rPr>
            </a:br>
            <a:endParaRPr sz="2000"/>
          </a:p>
        </p:txBody>
      </p:sp>
      <p:sp>
        <p:nvSpPr>
          <p:cNvPr id="184" name="Google Shape;184;g1b6256d128f_0_123"/>
          <p:cNvSpPr/>
          <p:nvPr/>
        </p:nvSpPr>
        <p:spPr>
          <a:xfrm>
            <a:off x="5008325" y="759450"/>
            <a:ext cx="6720000" cy="55086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600"/>
              <a:buFont typeface="Arial"/>
              <a:buNone/>
            </a:pPr>
            <a:r>
              <a:rPr lang="en-US" sz="1800" b="1" i="0" u="none" strike="noStrike" cap="none" dirty="0">
                <a:solidFill>
                  <a:srgbClr val="0E0D0D"/>
                </a:solidFill>
                <a:latin typeface="Arial"/>
                <a:ea typeface="Arial"/>
                <a:cs typeface="Arial"/>
                <a:sym typeface="Arial"/>
              </a:rPr>
              <a:t>Biography</a:t>
            </a:r>
            <a:endParaRPr sz="16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6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600"/>
              <a:buFont typeface="Arial"/>
              <a:buNone/>
            </a:pPr>
            <a:r>
              <a:rPr lang="en-US" sz="1800" b="0" i="0" u="none" strike="noStrike" cap="none" dirty="0">
                <a:solidFill>
                  <a:schemeClr val="dk1"/>
                </a:solidFill>
                <a:latin typeface="Arial"/>
                <a:ea typeface="Arial"/>
                <a:cs typeface="Arial"/>
                <a:sym typeface="Arial"/>
              </a:rPr>
              <a:t>Dr. Yang Ou is an Assistant Professor at Peking University (PKU) in China. Before joining PKU, Yang was an Earth Scientist at the Pacific Northwest National Laboratory and an Assistant Research Scholar at the University of Maryland. Yang obtained his Ph.D. in Environmental Science and Engineering from the University of North Carolina at Chapel Hill and an M.S. in Mechanical Engineering from Carnegie Mellon University. Yang's research spans energy system modeling, greenhouse gas mitigation, air pollution control, and climate policy analysis from global to sub-national scales. Yang is also a developer of the Global Change Analysis Model (GCAM) and its regional sub-models (GCAM-USA and GCAM-China). His research has been published in high-profile journals such as Science, Nature Climate Change, Nature Communications, and PNAS.</a:t>
            </a:r>
          </a:p>
        </p:txBody>
      </p:sp>
      <p:sp>
        <p:nvSpPr>
          <p:cNvPr id="186" name="Google Shape;186;g1b6256d128f_0_123"/>
          <p:cNvSpPr txBox="1"/>
          <p:nvPr/>
        </p:nvSpPr>
        <p:spPr>
          <a:xfrm>
            <a:off x="653450" y="3624275"/>
            <a:ext cx="4164356" cy="1455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000" b="1" dirty="0">
                <a:latin typeface="Tahoma"/>
                <a:ea typeface="Tahoma"/>
                <a:cs typeface="Tahoma"/>
                <a:sym typeface="Tahoma"/>
              </a:rPr>
              <a:t>Prof</a:t>
            </a:r>
            <a:r>
              <a:rPr lang="en-US" sz="2000" b="1" dirty="0">
                <a:solidFill>
                  <a:srgbClr val="000000"/>
                </a:solidFill>
                <a:latin typeface="Tahoma"/>
                <a:ea typeface="Tahoma"/>
                <a:cs typeface="Tahoma"/>
                <a:sym typeface="Tahoma"/>
              </a:rPr>
              <a:t>. </a:t>
            </a:r>
            <a:r>
              <a:rPr lang="en-US" sz="2000" b="1" dirty="0">
                <a:latin typeface="Tahoma"/>
                <a:ea typeface="Tahoma"/>
                <a:cs typeface="Tahoma"/>
                <a:sym typeface="Tahoma"/>
              </a:rPr>
              <a:t>Yang Ou</a:t>
            </a:r>
            <a:br>
              <a:rPr lang="en-US" sz="2000" b="1" dirty="0">
                <a:solidFill>
                  <a:srgbClr val="000000"/>
                </a:solidFill>
                <a:latin typeface="Tahoma"/>
                <a:ea typeface="Tahoma"/>
                <a:cs typeface="Tahoma"/>
                <a:sym typeface="Tahoma"/>
              </a:rPr>
            </a:br>
            <a:br>
              <a:rPr lang="en-US" sz="2000" b="1" dirty="0">
                <a:solidFill>
                  <a:srgbClr val="000000"/>
                </a:solidFill>
                <a:latin typeface="Tahoma"/>
                <a:ea typeface="Tahoma"/>
                <a:cs typeface="Tahoma"/>
                <a:sym typeface="Tahoma"/>
              </a:rPr>
            </a:br>
            <a:r>
              <a:rPr lang="en-US" b="1" dirty="0">
                <a:solidFill>
                  <a:srgbClr val="0E0D0D"/>
                </a:solidFill>
                <a:latin typeface="Tahoma"/>
                <a:ea typeface="Tahoma"/>
                <a:cs typeface="Tahoma"/>
                <a:sym typeface="Tahoma"/>
              </a:rPr>
              <a:t>Assistant Professor</a:t>
            </a:r>
            <a:endParaRPr b="1" dirty="0">
              <a:solidFill>
                <a:srgbClr val="0E0D0D"/>
              </a:solidFill>
              <a:latin typeface="Tahoma"/>
              <a:ea typeface="Tahoma"/>
              <a:cs typeface="Tahoma"/>
              <a:sym typeface="Tahoma"/>
            </a:endParaRPr>
          </a:p>
          <a:p>
            <a:pPr marL="0" lvl="0" indent="0" algn="ctr" rtl="0">
              <a:spcBef>
                <a:spcPts val="0"/>
              </a:spcBef>
              <a:spcAft>
                <a:spcPts val="0"/>
              </a:spcAft>
              <a:buNone/>
            </a:pPr>
            <a:r>
              <a:rPr lang="en-US" b="1" dirty="0">
                <a:solidFill>
                  <a:srgbClr val="0E0D0D"/>
                </a:solidFill>
                <a:latin typeface="Tahoma"/>
                <a:ea typeface="Tahoma"/>
                <a:cs typeface="Tahoma"/>
                <a:sym typeface="Tahoma"/>
              </a:rPr>
              <a:t>Department of Environmental Management</a:t>
            </a:r>
          </a:p>
          <a:p>
            <a:pPr marL="0" lvl="0" indent="0" algn="ctr" rtl="0">
              <a:spcBef>
                <a:spcPts val="0"/>
              </a:spcBef>
              <a:spcAft>
                <a:spcPts val="0"/>
              </a:spcAft>
              <a:buNone/>
            </a:pPr>
            <a:r>
              <a:rPr lang="en-US" b="1" dirty="0">
                <a:solidFill>
                  <a:srgbClr val="0E0D0D"/>
                </a:solidFill>
                <a:latin typeface="Tahoma"/>
                <a:ea typeface="Tahoma"/>
                <a:cs typeface="Tahoma"/>
                <a:sym typeface="Tahoma"/>
              </a:rPr>
              <a:t>Peking University</a:t>
            </a:r>
            <a:endParaRPr sz="2000" b="1" dirty="0">
              <a:solidFill>
                <a:srgbClr val="000000"/>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f027e429ef_0_468"/>
          <p:cNvSpPr txBox="1">
            <a:spLocks noGrp="1"/>
          </p:cNvSpPr>
          <p:nvPr>
            <p:ph type="title"/>
          </p:nvPr>
        </p:nvSpPr>
        <p:spPr>
          <a:xfrm>
            <a:off x="838201" y="260349"/>
            <a:ext cx="10896600" cy="9999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200"/>
              <a:buFont typeface="Tahoma"/>
              <a:buNone/>
            </a:pPr>
            <a:r>
              <a:rPr lang="en-US" dirty="0"/>
              <a:t>Lecture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2"/>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200"/>
              <a:buFont typeface="Tahoma"/>
              <a:buNone/>
            </a:pPr>
            <a:r>
              <a:rPr lang="en-US" dirty="0"/>
              <a:t>Break</a:t>
            </a:r>
            <a:endParaRPr dirty="0"/>
          </a:p>
        </p:txBody>
      </p:sp>
      <p:pic>
        <p:nvPicPr>
          <p:cNvPr id="263" name="Google Shape;263;p12" descr="A cup on a table&#10;&#10;Description automatically generated with low confidence"/>
          <p:cNvPicPr preferRelativeResize="0"/>
          <p:nvPr/>
        </p:nvPicPr>
        <p:blipFill rotWithShape="1">
          <a:blip r:embed="rId3">
            <a:alphaModFix/>
          </a:blip>
          <a:srcRect t="31019" r="2" b="1"/>
          <a:stretch/>
        </p:blipFill>
        <p:spPr>
          <a:xfrm>
            <a:off x="838200" y="1467650"/>
            <a:ext cx="10896600" cy="49984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Agenda</a:t>
            </a:r>
            <a:endParaRPr/>
          </a:p>
        </p:txBody>
      </p:sp>
      <p:sp>
        <p:nvSpPr>
          <p:cNvPr id="167" name="Google Shape;167;p2"/>
          <p:cNvSpPr txBox="1">
            <a:spLocks noGrp="1"/>
          </p:cNvSpPr>
          <p:nvPr>
            <p:ph type="body" idx="1"/>
          </p:nvPr>
        </p:nvSpPr>
        <p:spPr>
          <a:xfrm>
            <a:off x="838200" y="1467650"/>
            <a:ext cx="10896600" cy="5130001"/>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b="1" dirty="0"/>
              <a:t>1:00 </a:t>
            </a:r>
            <a:r>
              <a:rPr lang="en-US" dirty="0"/>
              <a:t>Emission systems</a:t>
            </a:r>
          </a:p>
          <a:p>
            <a:pPr marL="685800" lvl="1" indent="-228600">
              <a:lnSpc>
                <a:spcPct val="90000"/>
              </a:lnSpc>
              <a:spcBef>
                <a:spcPts val="1000"/>
              </a:spcBef>
              <a:buSzPts val="2800"/>
            </a:pPr>
            <a:r>
              <a:rPr lang="en-US" dirty="0"/>
              <a:t>Today’s Lecture</a:t>
            </a:r>
          </a:p>
          <a:p>
            <a:pPr marL="685800" lvl="1" indent="-228600" algn="l" rtl="0">
              <a:lnSpc>
                <a:spcPct val="90000"/>
              </a:lnSpc>
              <a:spcBef>
                <a:spcPts val="500"/>
              </a:spcBef>
              <a:spcAft>
                <a:spcPts val="0"/>
              </a:spcAft>
              <a:buSzPts val="2400"/>
              <a:buChar char="•"/>
            </a:pPr>
            <a:r>
              <a:rPr lang="en-US" dirty="0"/>
              <a:t>Q&amp;A</a:t>
            </a:r>
            <a:endParaRPr dirty="0"/>
          </a:p>
          <a:p>
            <a:pPr marL="228600" lvl="0" indent="-228600" algn="l" rtl="0">
              <a:lnSpc>
                <a:spcPct val="100000"/>
              </a:lnSpc>
              <a:spcBef>
                <a:spcPts val="1000"/>
              </a:spcBef>
              <a:spcAft>
                <a:spcPts val="0"/>
              </a:spcAft>
              <a:buClr>
                <a:schemeClr val="dk1"/>
              </a:buClr>
              <a:buSzPts val="2800"/>
              <a:buChar char="•"/>
            </a:pPr>
            <a:r>
              <a:rPr lang="en-US" dirty="0"/>
              <a:t>2:15 Break</a:t>
            </a:r>
            <a:endParaRPr dirty="0"/>
          </a:p>
          <a:p>
            <a:pPr marL="228600" lvl="0" indent="-228600" algn="l" rtl="0">
              <a:lnSpc>
                <a:spcPct val="90000"/>
              </a:lnSpc>
              <a:spcBef>
                <a:spcPts val="1000"/>
              </a:spcBef>
              <a:spcAft>
                <a:spcPts val="0"/>
              </a:spcAft>
              <a:buClr>
                <a:schemeClr val="dk1"/>
              </a:buClr>
              <a:buSzPts val="2800"/>
              <a:buChar char="•"/>
            </a:pPr>
            <a:r>
              <a:rPr lang="en-US" dirty="0"/>
              <a:t>2:30 GCAM Tutorial</a:t>
            </a:r>
          </a:p>
          <a:p>
            <a:pPr marL="685800" lvl="1" indent="-228600" algn="l" rtl="0">
              <a:lnSpc>
                <a:spcPct val="90000"/>
              </a:lnSpc>
              <a:spcBef>
                <a:spcPts val="500"/>
              </a:spcBef>
              <a:spcAft>
                <a:spcPts val="0"/>
              </a:spcAft>
              <a:buClr>
                <a:schemeClr val="dk1"/>
              </a:buClr>
              <a:buSzPts val="2400"/>
              <a:buChar char="•"/>
            </a:pPr>
            <a:r>
              <a:rPr lang="en-US" dirty="0"/>
              <a:t>Paper Critique</a:t>
            </a:r>
          </a:p>
          <a:p>
            <a:pPr marL="685800" lvl="1" indent="-228600">
              <a:lnSpc>
                <a:spcPct val="90000"/>
              </a:lnSpc>
            </a:pPr>
            <a:r>
              <a:rPr lang="en-US" dirty="0"/>
              <a:t>Recap of Previous Lecture </a:t>
            </a:r>
          </a:p>
          <a:p>
            <a:pPr marL="685800" lvl="1" indent="-228600" algn="l" rtl="0">
              <a:lnSpc>
                <a:spcPct val="90000"/>
              </a:lnSpc>
              <a:spcBef>
                <a:spcPts val="500"/>
              </a:spcBef>
              <a:spcAft>
                <a:spcPts val="0"/>
              </a:spcAft>
              <a:buClr>
                <a:schemeClr val="dk1"/>
              </a:buClr>
              <a:buSzPts val="2400"/>
              <a:buChar char="•"/>
            </a:pPr>
            <a:r>
              <a:rPr lang="en-US" dirty="0"/>
              <a:t>Discuss Previous Assignment </a:t>
            </a:r>
          </a:p>
          <a:p>
            <a:pPr marL="685800" lvl="1" indent="-228600" algn="l" rtl="0">
              <a:lnSpc>
                <a:spcPct val="90000"/>
              </a:lnSpc>
              <a:spcBef>
                <a:spcPts val="500"/>
              </a:spcBef>
              <a:spcAft>
                <a:spcPts val="0"/>
              </a:spcAft>
              <a:buClr>
                <a:schemeClr val="dk1"/>
              </a:buClr>
              <a:buSzPts val="2400"/>
              <a:buChar char="•"/>
            </a:pPr>
            <a:r>
              <a:rPr lang="en-US" dirty="0"/>
              <a:t>New modeling assignment </a:t>
            </a:r>
          </a:p>
        </p:txBody>
      </p:sp>
    </p:spTree>
    <p:extLst>
      <p:ext uri="{BB962C8B-B14F-4D97-AF65-F5344CB8AC3E}">
        <p14:creationId xmlns:p14="http://schemas.microsoft.com/office/powerpoint/2010/main" val="46342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4"/>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Paper Critique</a:t>
            </a:r>
            <a:endParaRPr dirty="0"/>
          </a:p>
        </p:txBody>
      </p:sp>
      <p:sp>
        <p:nvSpPr>
          <p:cNvPr id="277" name="Google Shape;277;p14"/>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p>
            <a:pPr marL="228600" lvl="0" indent="-50800" algn="l" rtl="0">
              <a:lnSpc>
                <a:spcPct val="100000"/>
              </a:lnSpc>
              <a:spcBef>
                <a:spcPts val="0"/>
              </a:spcBef>
              <a:spcAft>
                <a:spcPts val="0"/>
              </a:spcAft>
              <a:buClr>
                <a:schemeClr val="dk1"/>
              </a:buClr>
              <a:buSzPts val="2800"/>
              <a:buNone/>
            </a:pPr>
            <a:endParaRPr/>
          </a:p>
        </p:txBody>
      </p:sp>
    </p:spTree>
    <p:extLst>
      <p:ext uri="{BB962C8B-B14F-4D97-AF65-F5344CB8AC3E}">
        <p14:creationId xmlns:p14="http://schemas.microsoft.com/office/powerpoint/2010/main" val="3461753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3051-0F90-A1F1-7DE5-8B8ABE636754}"/>
              </a:ext>
            </a:extLst>
          </p:cNvPr>
          <p:cNvSpPr>
            <a:spLocks noGrp="1"/>
          </p:cNvSpPr>
          <p:nvPr>
            <p:ph type="title"/>
          </p:nvPr>
        </p:nvSpPr>
        <p:spPr/>
        <p:txBody>
          <a:bodyPr/>
          <a:lstStyle/>
          <a:p>
            <a:r>
              <a:rPr lang="en-US" dirty="0"/>
              <a:t>Housekeeping </a:t>
            </a:r>
          </a:p>
        </p:txBody>
      </p:sp>
      <p:sp>
        <p:nvSpPr>
          <p:cNvPr id="3" name="Text Placeholder 2">
            <a:extLst>
              <a:ext uri="{FF2B5EF4-FFF2-40B4-BE49-F238E27FC236}">
                <a16:creationId xmlns:a16="http://schemas.microsoft.com/office/drawing/2014/main" id="{AB032B9B-8914-A0A6-948B-8B7ACA214DFC}"/>
              </a:ext>
            </a:extLst>
          </p:cNvPr>
          <p:cNvSpPr>
            <a:spLocks noGrp="1"/>
          </p:cNvSpPr>
          <p:nvPr>
            <p:ph type="body" idx="1"/>
          </p:nvPr>
        </p:nvSpPr>
        <p:spPr/>
        <p:txBody>
          <a:bodyPr/>
          <a:lstStyle/>
          <a:p>
            <a:r>
              <a:rPr lang="en-US" dirty="0"/>
              <a:t>Syllabus updated with new readings and new CDR session</a:t>
            </a:r>
          </a:p>
          <a:p>
            <a:r>
              <a:rPr lang="en-US" dirty="0"/>
              <a:t>Zoom guest lecture on 9/27</a:t>
            </a:r>
          </a:p>
          <a:p>
            <a:r>
              <a:rPr lang="en-US" dirty="0"/>
              <a:t>Please submit paper critique slides to TA</a:t>
            </a:r>
          </a:p>
          <a:p>
            <a:r>
              <a:rPr lang="en-US" dirty="0"/>
              <a:t>TA office hours: Monday 2-4 pm N5</a:t>
            </a:r>
          </a:p>
          <a:p>
            <a:endParaRPr lang="en-US" dirty="0"/>
          </a:p>
        </p:txBody>
      </p:sp>
    </p:spTree>
    <p:extLst>
      <p:ext uri="{BB962C8B-B14F-4D97-AF65-F5344CB8AC3E}">
        <p14:creationId xmlns:p14="http://schemas.microsoft.com/office/powerpoint/2010/main" val="2906298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title"/>
          </p:nvPr>
        </p:nvSpPr>
        <p:spPr>
          <a:xfrm>
            <a:off x="838201" y="260349"/>
            <a:ext cx="10896600" cy="999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Course schedule and topics</a:t>
            </a:r>
            <a:endParaRPr/>
          </a:p>
        </p:txBody>
      </p:sp>
      <p:sp>
        <p:nvSpPr>
          <p:cNvPr id="410" name="Google Shape;410;p31"/>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30ED9E18-3E84-F562-A2EA-5261E568D94E}"/>
              </a:ext>
            </a:extLst>
          </p:cNvPr>
          <p:cNvGraphicFramePr>
            <a:graphicFrameLocks noGrp="1"/>
          </p:cNvGraphicFramePr>
          <p:nvPr/>
        </p:nvGraphicFramePr>
        <p:xfrm>
          <a:off x="1035170" y="1260249"/>
          <a:ext cx="7669918" cy="5225868"/>
        </p:xfrm>
        <a:graphic>
          <a:graphicData uri="http://schemas.openxmlformats.org/drawingml/2006/table">
            <a:tbl>
              <a:tblPr/>
              <a:tblGrid>
                <a:gridCol w="576812">
                  <a:extLst>
                    <a:ext uri="{9D8B030D-6E8A-4147-A177-3AD203B41FA5}">
                      <a16:colId xmlns:a16="http://schemas.microsoft.com/office/drawing/2014/main" val="3193823056"/>
                    </a:ext>
                  </a:extLst>
                </a:gridCol>
                <a:gridCol w="2651614">
                  <a:extLst>
                    <a:ext uri="{9D8B030D-6E8A-4147-A177-3AD203B41FA5}">
                      <a16:colId xmlns:a16="http://schemas.microsoft.com/office/drawing/2014/main" val="2120751920"/>
                    </a:ext>
                  </a:extLst>
                </a:gridCol>
                <a:gridCol w="1387396">
                  <a:extLst>
                    <a:ext uri="{9D8B030D-6E8A-4147-A177-3AD203B41FA5}">
                      <a16:colId xmlns:a16="http://schemas.microsoft.com/office/drawing/2014/main" val="1209529472"/>
                    </a:ext>
                  </a:extLst>
                </a:gridCol>
                <a:gridCol w="1152144">
                  <a:extLst>
                    <a:ext uri="{9D8B030D-6E8A-4147-A177-3AD203B41FA5}">
                      <a16:colId xmlns:a16="http://schemas.microsoft.com/office/drawing/2014/main" val="2076214811"/>
                    </a:ext>
                  </a:extLst>
                </a:gridCol>
                <a:gridCol w="1901952">
                  <a:extLst>
                    <a:ext uri="{9D8B030D-6E8A-4147-A177-3AD203B41FA5}">
                      <a16:colId xmlns:a16="http://schemas.microsoft.com/office/drawing/2014/main" val="1060159923"/>
                    </a:ext>
                  </a:extLst>
                </a:gridCol>
              </a:tblGrid>
              <a:tr h="293968">
                <a:tc>
                  <a:txBody>
                    <a:bodyPr/>
                    <a:lstStyle/>
                    <a:p>
                      <a:pPr marL="0" marR="0">
                        <a:lnSpc>
                          <a:spcPct val="115000"/>
                        </a:lnSpc>
                        <a:spcBef>
                          <a:spcPts val="0"/>
                        </a:spcBef>
                        <a:spcAft>
                          <a:spcPts val="0"/>
                        </a:spcAft>
                      </a:pPr>
                      <a:r>
                        <a:rPr lang="en-US" sz="1100" b="1" dirty="0">
                          <a:effectLst/>
                          <a:latin typeface="Calibri" panose="020F0502020204030204" pitchFamily="34" charset="0"/>
                          <a:ea typeface="Calibri" panose="020F0502020204030204" pitchFamily="34" charset="0"/>
                        </a:rPr>
                        <a:t>Date</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a:effectLst/>
                          <a:latin typeface="Calibri" panose="020F0502020204030204" pitchFamily="34" charset="0"/>
                          <a:ea typeface="Calibri" panose="020F0502020204030204" pitchFamily="34" charset="0"/>
                        </a:rPr>
                        <a:t>Lecture Topic (w/ Guest Speaker)</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dirty="0">
                          <a:effectLst/>
                          <a:latin typeface="Calibri" panose="020F0502020204030204" pitchFamily="34" charset="0"/>
                          <a:ea typeface="Calibri" panose="020F0502020204030204" pitchFamily="34" charset="0"/>
                        </a:rPr>
                        <a:t>Readings</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dirty="0">
                          <a:effectLst/>
                          <a:latin typeface="Calibri" panose="020F0502020204030204" pitchFamily="34" charset="0"/>
                          <a:ea typeface="Calibri" panose="020F0502020204030204" pitchFamily="34" charset="0"/>
                        </a:rPr>
                        <a:t>What’s Due</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Paper Critique</a:t>
                      </a:r>
                    </a:p>
                  </a:txBody>
                  <a:tcPr marL="63500" marR="63500" marT="63500" marB="63500"/>
                </a:tc>
                <a:extLst>
                  <a:ext uri="{0D108BD9-81ED-4DB2-BD59-A6C34878D82A}">
                    <a16:rowId xmlns:a16="http://schemas.microsoft.com/office/drawing/2014/main" val="2781200758"/>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8/30</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Introduction to IAM</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a:t>
                      </a:r>
                    </a:p>
                  </a:txBody>
                  <a:tcPr marL="63500" marR="63500" marT="63500" marB="63500"/>
                </a:tc>
                <a:extLst>
                  <a:ext uri="{0D108BD9-81ED-4DB2-BD59-A6C34878D82A}">
                    <a16:rowId xmlns:a16="http://schemas.microsoft.com/office/drawing/2014/main" val="2789304196"/>
                  </a:ext>
                </a:extLst>
              </a:tr>
              <a:tr h="293968">
                <a:tc>
                  <a:txBody>
                    <a:bodyPr/>
                    <a:lstStyle/>
                    <a:p>
                      <a:pPr marL="0" marR="0" algn="just">
                        <a:lnSpc>
                          <a:spcPct val="115000"/>
                        </a:lnSpc>
                        <a:spcBef>
                          <a:spcPts val="0"/>
                        </a:spcBef>
                        <a:spcAft>
                          <a:spcPts val="0"/>
                        </a:spcAft>
                        <a:tabLst>
                          <a:tab pos="-457200" algn="l"/>
                        </a:tabLst>
                      </a:pPr>
                      <a:r>
                        <a:rPr lang="en-US" sz="1000">
                          <a:solidFill>
                            <a:srgbClr val="000000"/>
                          </a:solidFill>
                          <a:effectLst/>
                          <a:latin typeface="Arial" panose="020B0604020202020204" pitchFamily="34" charset="0"/>
                          <a:ea typeface="Arial" panose="020B0604020202020204" pitchFamily="34" charset="0"/>
                        </a:rPr>
                        <a:t>9/6</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Foundations of IAM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2</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100" dirty="0">
                          <a:effectLst/>
                          <a:latin typeface="Calibri" panose="020F0502020204030204" pitchFamily="34" charset="0"/>
                          <a:ea typeface="Calibri" panose="020F0502020204030204" pitchFamily="34" charset="0"/>
                        </a:rPr>
                        <a:t> Assignment 1 </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100" dirty="0">
                          <a:effectLst/>
                          <a:latin typeface="Arial" panose="020B0604020202020204" pitchFamily="34" charset="0"/>
                          <a:ea typeface="Malgun Gothic" panose="020B0503020000020004" pitchFamily="34" charset="-127"/>
                        </a:rPr>
                        <a:t>-</a:t>
                      </a:r>
                    </a:p>
                  </a:txBody>
                  <a:tcPr marL="63500" marR="63500" marT="63500" marB="63500"/>
                </a:tc>
                <a:extLst>
                  <a:ext uri="{0D108BD9-81ED-4DB2-BD59-A6C34878D82A}">
                    <a16:rowId xmlns:a16="http://schemas.microsoft.com/office/drawing/2014/main" val="1500197241"/>
                  </a:ext>
                </a:extLst>
              </a:tr>
              <a:tr h="293968">
                <a:tc>
                  <a:txBody>
                    <a:bodyPr/>
                    <a:lstStyle/>
                    <a:p>
                      <a:pPr marL="0" marR="0" algn="just">
                        <a:lnSpc>
                          <a:spcPct val="115000"/>
                        </a:lnSpc>
                        <a:spcBef>
                          <a:spcPts val="0"/>
                        </a:spcBef>
                        <a:spcAft>
                          <a:spcPts val="0"/>
                        </a:spcAft>
                        <a:tabLst>
                          <a:tab pos="-457200" algn="l"/>
                        </a:tabLst>
                      </a:pPr>
                      <a:r>
                        <a:rPr lang="en-US" sz="1000">
                          <a:solidFill>
                            <a:srgbClr val="000000"/>
                          </a:solidFill>
                          <a:effectLst/>
                          <a:latin typeface="Arial" panose="020B0604020202020204" pitchFamily="34" charset="0"/>
                          <a:ea typeface="Malgun Gothic" panose="020B0503020000020004" pitchFamily="34" charset="-127"/>
                        </a:rPr>
                        <a:t>9/13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Energy System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a:t>
                      </a:r>
                    </a:p>
                  </a:txBody>
                  <a:tcPr marL="63500" marR="63500" marT="63500" marB="63500"/>
                </a:tc>
                <a:extLst>
                  <a:ext uri="{0D108BD9-81ED-4DB2-BD59-A6C34878D82A}">
                    <a16:rowId xmlns:a16="http://schemas.microsoft.com/office/drawing/2014/main" val="3424613771"/>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9/20</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Land System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4</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2</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err="1">
                          <a:effectLst/>
                          <a:latin typeface="Arial" panose="020B0604020202020204" pitchFamily="34" charset="0"/>
                          <a:ea typeface="Malgun Gothic" panose="020B0503020000020004" pitchFamily="34" charset="-127"/>
                        </a:rPr>
                        <a:t>박소민</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38482055"/>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9/27*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Emission System (Prof. Yang Ou)</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5</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a:effectLst/>
                          <a:latin typeface="Arial" panose="020B0604020202020204" pitchFamily="34" charset="0"/>
                          <a:ea typeface="Malgun Gothic" panose="020B0503020000020004" pitchFamily="34" charset="-127"/>
                        </a:rPr>
                        <a:t>조정호</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3931529957"/>
                  </a:ext>
                </a:extLst>
              </a:tr>
              <a:tr h="293968">
                <a:tc>
                  <a:txBody>
                    <a:bodyPr/>
                    <a:lstStyle/>
                    <a:p>
                      <a:pPr marL="0" marR="0">
                        <a:lnSpc>
                          <a:spcPct val="115000"/>
                        </a:lnSpc>
                        <a:spcBef>
                          <a:spcPts val="0"/>
                        </a:spcBef>
                        <a:spcAft>
                          <a:spcPts val="0"/>
                        </a:spcAft>
                      </a:pPr>
                      <a:r>
                        <a:rPr lang="en-US" sz="1000" u="sng">
                          <a:solidFill>
                            <a:srgbClr val="000000"/>
                          </a:solidFill>
                          <a:effectLst/>
                          <a:latin typeface="Arial" panose="020B0604020202020204" pitchFamily="34" charset="0"/>
                          <a:ea typeface="Malgun Gothic" panose="020B0503020000020004" pitchFamily="34" charset="-127"/>
                        </a:rPr>
                        <a:t>10/4</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u="sng">
                          <a:effectLst/>
                          <a:latin typeface="Calibri" panose="020F0502020204030204" pitchFamily="34" charset="0"/>
                          <a:ea typeface="Calibri" panose="020F0502020204030204" pitchFamily="34" charset="0"/>
                        </a:rPr>
                        <a:t>GHG Removal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6</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4</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err="1">
                          <a:effectLst/>
                          <a:latin typeface="Arial" panose="020B0604020202020204" pitchFamily="34" charset="0"/>
                          <a:ea typeface="Malgun Gothic" panose="020B0503020000020004" pitchFamily="34" charset="-127"/>
                        </a:rPr>
                        <a:t>안지석</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1201842818"/>
                  </a:ext>
                </a:extLst>
              </a:tr>
              <a:tr h="293968">
                <a:tc>
                  <a:txBody>
                    <a:bodyPr/>
                    <a:lstStyle/>
                    <a:p>
                      <a:pPr marL="0" marR="0">
                        <a:lnSpc>
                          <a:spcPct val="115000"/>
                        </a:lnSpc>
                        <a:spcBef>
                          <a:spcPts val="0"/>
                        </a:spcBef>
                        <a:spcAft>
                          <a:spcPts val="0"/>
                        </a:spcAft>
                      </a:pPr>
                      <a:r>
                        <a:rPr lang="en-US" sz="1000" u="sng">
                          <a:solidFill>
                            <a:srgbClr val="000000"/>
                          </a:solidFill>
                          <a:effectLst/>
                          <a:latin typeface="Arial" panose="020B0604020202020204" pitchFamily="34" charset="0"/>
                          <a:ea typeface="Malgun Gothic" panose="020B0503020000020004" pitchFamily="34" charset="-127"/>
                        </a:rPr>
                        <a:t>10/11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u="sng" dirty="0">
                          <a:effectLst/>
                          <a:latin typeface="Calibri" panose="020F0502020204030204" pitchFamily="34" charset="0"/>
                          <a:ea typeface="Calibri" panose="020F0502020204030204" pitchFamily="34" charset="0"/>
                        </a:rPr>
                        <a:t>Water System</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rPr>
                        <a:t>Reading 7</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a:effectLst/>
                          <a:latin typeface="Arial" panose="020B0604020202020204" pitchFamily="34" charset="0"/>
                          <a:ea typeface="Malgun Gothic" panose="020B0503020000020004" pitchFamily="34" charset="-127"/>
                        </a:rPr>
                        <a:t>최지우</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3326454697"/>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10/18</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Mid-Term: Project Proposal</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rPr>
                        <a:t> </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Project proposal</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endParaRPr lang="en-US" sz="110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3843842015"/>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10/25</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IAM in International Climate Policies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8</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Nguyen</a:t>
                      </a:r>
                    </a:p>
                  </a:txBody>
                  <a:tcPr marL="63500" marR="63500" marT="63500" marB="63500"/>
                </a:tc>
                <a:extLst>
                  <a:ext uri="{0D108BD9-81ED-4DB2-BD59-A6C34878D82A}">
                    <a16:rowId xmlns:a16="http://schemas.microsoft.com/office/drawing/2014/main" val="2617283486"/>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Standardized Scenarios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9</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5</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Ahmed</a:t>
                      </a:r>
                    </a:p>
                  </a:txBody>
                  <a:tcPr marL="63500" marR="63500" marT="63500" marB="63500"/>
                </a:tc>
                <a:extLst>
                  <a:ext uri="{0D108BD9-81ED-4DB2-BD59-A6C34878D82A}">
                    <a16:rowId xmlns:a16="http://schemas.microsoft.com/office/drawing/2014/main" val="3716419988"/>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11/8</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solidFill>
                            <a:srgbClr val="000000"/>
                          </a:solidFill>
                          <a:effectLst/>
                          <a:latin typeface="Calibri" panose="020F0502020204030204" pitchFamily="34" charset="0"/>
                          <a:ea typeface="Malgun Gothic" panose="020B0503020000020004" pitchFamily="34" charset="-127"/>
                        </a:rPr>
                        <a:t>Multi-model Comparison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10</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6</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Pei Jia</a:t>
                      </a:r>
                    </a:p>
                  </a:txBody>
                  <a:tcPr marL="63500" marR="63500" marT="63500" marB="63500"/>
                </a:tc>
                <a:extLst>
                  <a:ext uri="{0D108BD9-81ED-4DB2-BD59-A6C34878D82A}">
                    <a16:rowId xmlns:a16="http://schemas.microsoft.com/office/drawing/2014/main" val="2279193445"/>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11/15*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IAM in National Strategies (TBD)</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7</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Andhika</a:t>
                      </a:r>
                    </a:p>
                  </a:txBody>
                  <a:tcPr marL="63500" marR="63500" marT="63500" marB="63500"/>
                </a:tc>
                <a:extLst>
                  <a:ext uri="{0D108BD9-81ED-4DB2-BD59-A6C34878D82A}">
                    <a16:rowId xmlns:a16="http://schemas.microsoft.com/office/drawing/2014/main" val="4209085718"/>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11/22</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Mitigation and other SDGs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12</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8</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a:effectLst/>
                          <a:latin typeface="Arial" panose="020B0604020202020204" pitchFamily="34" charset="0"/>
                          <a:ea typeface="Malgun Gothic" panose="020B0503020000020004" pitchFamily="34" charset="-127"/>
                        </a:rPr>
                        <a:t>이정미</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889747154"/>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11/29</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tabLst>
                          <a:tab pos="-457200" algn="l"/>
                        </a:tabLst>
                      </a:pPr>
                      <a:r>
                        <a:rPr lang="en-US" sz="1100">
                          <a:effectLst/>
                          <a:latin typeface="Calibri" panose="020F0502020204030204" pitchFamily="34" charset="0"/>
                          <a:ea typeface="Calibri" panose="020F0502020204030204" pitchFamily="34" charset="0"/>
                        </a:rPr>
                        <a:t>Uncertainty in IAM and Climate Change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err="1">
                          <a:effectLst/>
                          <a:latin typeface="Arial" panose="020B0604020202020204" pitchFamily="34" charset="0"/>
                          <a:ea typeface="Malgun Gothic" panose="020B0503020000020004" pitchFamily="34" charset="-127"/>
                        </a:rPr>
                        <a:t>박시은</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4253709916"/>
                  </a:ext>
                </a:extLst>
              </a:tr>
              <a:tr h="293968">
                <a:tc>
                  <a:txBody>
                    <a:bodyPr/>
                    <a:lstStyle/>
                    <a:p>
                      <a:pPr marL="0" marR="0">
                        <a:lnSpc>
                          <a:spcPct val="115000"/>
                        </a:lnSpc>
                        <a:spcBef>
                          <a:spcPts val="0"/>
                        </a:spcBef>
                        <a:spcAft>
                          <a:spcPts val="0"/>
                        </a:spcAft>
                      </a:pPr>
                      <a:r>
                        <a:rPr lang="en-US" sz="1000" u="sng">
                          <a:solidFill>
                            <a:srgbClr val="000000"/>
                          </a:solidFill>
                          <a:effectLst/>
                          <a:latin typeface="Arial" panose="020B0604020202020204" pitchFamily="34" charset="0"/>
                          <a:ea typeface="Malgun Gothic" panose="020B0503020000020004" pitchFamily="34" charset="-127"/>
                        </a:rPr>
                        <a:t>12/6</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u="sng" dirty="0">
                          <a:effectLst/>
                          <a:latin typeface="Calibri" panose="020F0502020204030204" pitchFamily="34" charset="0"/>
                          <a:ea typeface="Calibri" panose="020F0502020204030204" pitchFamily="34" charset="0"/>
                        </a:rPr>
                        <a:t>Food-Energy-Water Nexus</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14</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endParaRPr lang="en-US" sz="110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1831146927"/>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12/13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Final project presentation 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dirty="0">
                          <a:effectLst/>
                          <a:latin typeface="Calibri" panose="020F0502020204030204" pitchFamily="34" charset="0"/>
                          <a:ea typeface="Calibri" panose="020F0502020204030204" pitchFamily="34" charset="0"/>
                        </a:rPr>
                        <a:t>Presentation</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1307293042"/>
                  </a:ext>
                </a:extLst>
              </a:tr>
            </a:tbl>
          </a:graphicData>
        </a:graphic>
      </p:graphicFrame>
      <p:sp>
        <p:nvSpPr>
          <p:cNvPr id="2" name="Google Shape;227;p7">
            <a:extLst>
              <a:ext uri="{FF2B5EF4-FFF2-40B4-BE49-F238E27FC236}">
                <a16:creationId xmlns:a16="http://schemas.microsoft.com/office/drawing/2014/main" id="{01B21875-4C43-88EB-C56B-7EF008C301BC}"/>
              </a:ext>
            </a:extLst>
          </p:cNvPr>
          <p:cNvSpPr/>
          <p:nvPr/>
        </p:nvSpPr>
        <p:spPr>
          <a:xfrm>
            <a:off x="967793" y="1875304"/>
            <a:ext cx="7938463" cy="1846304"/>
          </a:xfrm>
          <a:prstGeom prst="rect">
            <a:avLst/>
          </a:prstGeom>
          <a:noFill/>
          <a:ln w="317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62310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21B5AF-CF69-19B5-2FDC-1DBBDF3EE739}"/>
              </a:ext>
            </a:extLst>
          </p:cNvPr>
          <p:cNvPicPr>
            <a:picLocks noChangeAspect="1"/>
          </p:cNvPicPr>
          <p:nvPr/>
        </p:nvPicPr>
        <p:blipFill>
          <a:blip r:embed="rId2"/>
          <a:stretch>
            <a:fillRect/>
          </a:stretch>
        </p:blipFill>
        <p:spPr>
          <a:xfrm>
            <a:off x="792480" y="1256153"/>
            <a:ext cx="11369040" cy="4406655"/>
          </a:xfrm>
          <a:prstGeom prst="rect">
            <a:avLst/>
          </a:prstGeom>
        </p:spPr>
      </p:pic>
      <p:sp>
        <p:nvSpPr>
          <p:cNvPr id="2" name="Slide Number Placeholder 1">
            <a:extLst>
              <a:ext uri="{FF2B5EF4-FFF2-40B4-BE49-F238E27FC236}">
                <a16:creationId xmlns:a16="http://schemas.microsoft.com/office/drawing/2014/main" id="{72ED8876-F145-9D1B-421A-A41CE40CC15C}"/>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3" name="Title 2">
            <a:extLst>
              <a:ext uri="{FF2B5EF4-FFF2-40B4-BE49-F238E27FC236}">
                <a16:creationId xmlns:a16="http://schemas.microsoft.com/office/drawing/2014/main" id="{0BA92A26-80E7-11E4-0984-AE7E32CAA938}"/>
              </a:ext>
            </a:extLst>
          </p:cNvPr>
          <p:cNvSpPr>
            <a:spLocks noGrp="1"/>
          </p:cNvSpPr>
          <p:nvPr>
            <p:ph type="title"/>
          </p:nvPr>
        </p:nvSpPr>
        <p:spPr>
          <a:xfrm>
            <a:off x="2667000" y="225778"/>
            <a:ext cx="9144000" cy="762000"/>
          </a:xfrm>
        </p:spPr>
        <p:txBody>
          <a:bodyPr/>
          <a:lstStyle/>
          <a:p>
            <a:r>
              <a:rPr lang="en-US" dirty="0"/>
              <a:t>Land use over time: past 12,000 years (HYDE)</a:t>
            </a:r>
          </a:p>
        </p:txBody>
      </p:sp>
      <p:pic>
        <p:nvPicPr>
          <p:cNvPr id="8" name="Picture 7">
            <a:extLst>
              <a:ext uri="{FF2B5EF4-FFF2-40B4-BE49-F238E27FC236}">
                <a16:creationId xmlns:a16="http://schemas.microsoft.com/office/drawing/2014/main" id="{DA5C828A-09E6-61D1-7C88-BAFF9F66C574}"/>
              </a:ext>
            </a:extLst>
          </p:cNvPr>
          <p:cNvPicPr>
            <a:picLocks noChangeAspect="1"/>
          </p:cNvPicPr>
          <p:nvPr/>
        </p:nvPicPr>
        <p:blipFill>
          <a:blip r:embed="rId3"/>
          <a:stretch>
            <a:fillRect/>
          </a:stretch>
        </p:blipFill>
        <p:spPr>
          <a:xfrm>
            <a:off x="1615440" y="5685412"/>
            <a:ext cx="9652000" cy="746125"/>
          </a:xfrm>
          <a:prstGeom prst="rect">
            <a:avLst/>
          </a:prstGeom>
        </p:spPr>
      </p:pic>
      <p:pic>
        <p:nvPicPr>
          <p:cNvPr id="11" name="Picture 10">
            <a:extLst>
              <a:ext uri="{FF2B5EF4-FFF2-40B4-BE49-F238E27FC236}">
                <a16:creationId xmlns:a16="http://schemas.microsoft.com/office/drawing/2014/main" id="{D665B774-62A0-BAA1-2315-EF73CC2F4461}"/>
              </a:ext>
            </a:extLst>
          </p:cNvPr>
          <p:cNvPicPr>
            <a:picLocks noChangeAspect="1"/>
          </p:cNvPicPr>
          <p:nvPr/>
        </p:nvPicPr>
        <p:blipFill>
          <a:blip r:embed="rId4"/>
          <a:stretch>
            <a:fillRect/>
          </a:stretch>
        </p:blipFill>
        <p:spPr>
          <a:xfrm>
            <a:off x="1493520" y="5457187"/>
            <a:ext cx="9652000" cy="210828"/>
          </a:xfrm>
          <a:prstGeom prst="rect">
            <a:avLst/>
          </a:prstGeom>
        </p:spPr>
      </p:pic>
      <p:sp>
        <p:nvSpPr>
          <p:cNvPr id="4" name="TextBox 3">
            <a:extLst>
              <a:ext uri="{FF2B5EF4-FFF2-40B4-BE49-F238E27FC236}">
                <a16:creationId xmlns:a16="http://schemas.microsoft.com/office/drawing/2014/main" id="{BC16AEC9-0969-D016-C9AA-E3605D58366E}"/>
              </a:ext>
            </a:extLst>
          </p:cNvPr>
          <p:cNvSpPr txBox="1"/>
          <p:nvPr/>
        </p:nvSpPr>
        <p:spPr>
          <a:xfrm>
            <a:off x="9418675" y="6589348"/>
            <a:ext cx="3456191" cy="271934"/>
          </a:xfrm>
          <a:prstGeom prst="rect">
            <a:avLst/>
          </a:prstGeom>
          <a:noFill/>
        </p:spPr>
        <p:txBody>
          <a:bodyPr wrap="square" rtlCol="0">
            <a:spAutoFit/>
          </a:bodyPr>
          <a:lstStyle/>
          <a:p>
            <a:r>
              <a:rPr lang="en-US" sz="1167" i="1" dirty="0">
                <a:hlinkClick r:id="rId5"/>
              </a:rPr>
              <a:t>Ellis (2021)</a:t>
            </a:r>
            <a:r>
              <a:rPr lang="en-US" sz="1167" i="1" dirty="0"/>
              <a:t>; </a:t>
            </a:r>
            <a:r>
              <a:rPr lang="en-US" sz="1167" i="1" dirty="0">
                <a:hlinkClick r:id="rId6"/>
              </a:rPr>
              <a:t>Goldewijk et al. (2017)</a:t>
            </a:r>
            <a:r>
              <a:rPr lang="en-US" sz="1167" i="1" dirty="0"/>
              <a:t> </a:t>
            </a:r>
          </a:p>
        </p:txBody>
      </p:sp>
      <p:sp>
        <p:nvSpPr>
          <p:cNvPr id="7" name="Rectangle 6">
            <a:extLst>
              <a:ext uri="{FF2B5EF4-FFF2-40B4-BE49-F238E27FC236}">
                <a16:creationId xmlns:a16="http://schemas.microsoft.com/office/drawing/2014/main" id="{317E2D22-46DA-B990-255E-EBB462D69D44}"/>
              </a:ext>
            </a:extLst>
          </p:cNvPr>
          <p:cNvSpPr/>
          <p:nvPr/>
        </p:nvSpPr>
        <p:spPr>
          <a:xfrm>
            <a:off x="9737651" y="4119201"/>
            <a:ext cx="2170814" cy="1482647"/>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Ag-land expansion slows</a:t>
            </a:r>
          </a:p>
        </p:txBody>
      </p:sp>
      <p:sp>
        <p:nvSpPr>
          <p:cNvPr id="12" name="Rectangle 11">
            <a:extLst>
              <a:ext uri="{FF2B5EF4-FFF2-40B4-BE49-F238E27FC236}">
                <a16:creationId xmlns:a16="http://schemas.microsoft.com/office/drawing/2014/main" id="{CF096725-8752-B0D8-ED1B-6B13A9A20CBE}"/>
              </a:ext>
            </a:extLst>
          </p:cNvPr>
          <p:cNvSpPr/>
          <p:nvPr/>
        </p:nvSpPr>
        <p:spPr>
          <a:xfrm>
            <a:off x="9737651" y="3065721"/>
            <a:ext cx="2170814" cy="1482647"/>
          </a:xfrm>
          <a:prstGeom prst="rect">
            <a:avLst/>
          </a:prstGeom>
          <a:noFill/>
          <a:ln w="3810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C00000"/>
              </a:solidFill>
            </a:endParaRPr>
          </a:p>
        </p:txBody>
      </p:sp>
      <p:sp>
        <p:nvSpPr>
          <p:cNvPr id="13" name="Rectangle 12">
            <a:extLst>
              <a:ext uri="{FF2B5EF4-FFF2-40B4-BE49-F238E27FC236}">
                <a16:creationId xmlns:a16="http://schemas.microsoft.com/office/drawing/2014/main" id="{C98677E8-66D0-E32A-7EFE-5FD66806DBDC}"/>
              </a:ext>
            </a:extLst>
          </p:cNvPr>
          <p:cNvSpPr/>
          <p:nvPr/>
        </p:nvSpPr>
        <p:spPr>
          <a:xfrm>
            <a:off x="7649573" y="3063131"/>
            <a:ext cx="2170814" cy="1482647"/>
          </a:xfrm>
          <a:prstGeom prst="rect">
            <a:avLst/>
          </a:prstGeom>
          <a:no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rPr>
              <a:t>1 Bha forest loss</a:t>
            </a:r>
          </a:p>
          <a:p>
            <a:pPr algn="ctr"/>
            <a:r>
              <a:rPr lang="en-US" sz="2000" dirty="0">
                <a:solidFill>
                  <a:srgbClr val="002060"/>
                </a:solidFill>
              </a:rPr>
              <a:t>Biodiversity</a:t>
            </a:r>
          </a:p>
          <a:p>
            <a:pPr algn="ctr"/>
            <a:r>
              <a:rPr lang="en-US" sz="2000" dirty="0">
                <a:solidFill>
                  <a:srgbClr val="002060"/>
                </a:solidFill>
              </a:rPr>
              <a:t>Water cycle</a:t>
            </a:r>
          </a:p>
          <a:p>
            <a:pPr algn="ctr"/>
            <a:r>
              <a:rPr lang="en-US" sz="2000" dirty="0">
                <a:solidFill>
                  <a:srgbClr val="002060"/>
                </a:solidFill>
              </a:rPr>
              <a:t>LUC emissions</a:t>
            </a:r>
            <a:endParaRPr lang="en-US" sz="2000" dirty="0">
              <a:solidFill>
                <a:srgbClr val="C00000"/>
              </a:solidFill>
            </a:endParaRPr>
          </a:p>
        </p:txBody>
      </p:sp>
    </p:spTree>
    <p:extLst>
      <p:ext uri="{BB962C8B-B14F-4D97-AF65-F5344CB8AC3E}">
        <p14:creationId xmlns:p14="http://schemas.microsoft.com/office/powerpoint/2010/main" val="353592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Lst>
  </p:timing>
</p:sld>
</file>

<file path=ppt/theme/theme1.xml><?xml version="1.0" encoding="utf-8"?>
<a:theme xmlns:a="http://schemas.openxmlformats.org/drawingml/2006/main" name="1_CGS Template 20190717">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8498</TotalTime>
  <Words>877</Words>
  <Application>Microsoft Office PowerPoint</Application>
  <PresentationFormat>Widescreen</PresentationFormat>
  <Paragraphs>204</Paragraphs>
  <Slides>19</Slides>
  <Notes>12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system-ui</vt:lpstr>
      <vt:lpstr>Tahoma</vt:lpstr>
      <vt:lpstr>Wingdings</vt:lpstr>
      <vt:lpstr>Calibri</vt:lpstr>
      <vt:lpstr>Arial</vt:lpstr>
      <vt:lpstr>1_CGS Template 20190717</vt:lpstr>
      <vt:lpstr>Role of non-CO2 greenhouse gas emissions in limiting global warming</vt:lpstr>
      <vt:lpstr> </vt:lpstr>
      <vt:lpstr>Lecture</vt:lpstr>
      <vt:lpstr>Break</vt:lpstr>
      <vt:lpstr>Agenda</vt:lpstr>
      <vt:lpstr>Paper Critique</vt:lpstr>
      <vt:lpstr>Housekeeping </vt:lpstr>
      <vt:lpstr>Course schedule and topics</vt:lpstr>
      <vt:lpstr>Land use over time: past 12,000 years (HYDE)</vt:lpstr>
      <vt:lpstr>The Evolution of GCAM Research</vt:lpstr>
      <vt:lpstr>How do bioenergy and land policies affect the land system?</vt:lpstr>
      <vt:lpstr>GCAM Tutorial</vt:lpstr>
      <vt:lpstr>Assignment #3</vt:lpstr>
      <vt:lpstr>Assignment #5</vt:lpstr>
      <vt:lpstr>Land Allocation</vt:lpstr>
      <vt:lpstr>Energy linkages – Biomass and Fertilizer</vt:lpstr>
      <vt:lpstr>Land-Use Change Emissions</vt:lpstr>
      <vt:lpstr>nonCO2 Emissions of Agriculture</vt:lpstr>
      <vt:lpstr>Project proposal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Systems</dc:title>
  <dc:creator>Yiyun Cui</dc:creator>
  <cp:lastModifiedBy>h m</cp:lastModifiedBy>
  <cp:revision>28</cp:revision>
  <dcterms:created xsi:type="dcterms:W3CDTF">2021-01-09T17:06:38Z</dcterms:created>
  <dcterms:modified xsi:type="dcterms:W3CDTF">2023-09-25T09:05:39Z</dcterms:modified>
</cp:coreProperties>
</file>